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56" r:id="rId5"/>
    <p:sldId id="257" r:id="rId6"/>
    <p:sldId id="258" r:id="rId7"/>
    <p:sldId id="261" r:id="rId8"/>
    <p:sldId id="260" r:id="rId9"/>
    <p:sldId id="259" r:id="rId10"/>
    <p:sldId id="262" r:id="rId11"/>
    <p:sldId id="277" r:id="rId12"/>
    <p:sldId id="274" r:id="rId13"/>
    <p:sldId id="264" r:id="rId14"/>
    <p:sldId id="278" r:id="rId15"/>
    <p:sldId id="280" r:id="rId16"/>
    <p:sldId id="281" r:id="rId17"/>
    <p:sldId id="282" r:id="rId18"/>
    <p:sldId id="283" r:id="rId19"/>
    <p:sldId id="284" r:id="rId20"/>
    <p:sldId id="285" r:id="rId21"/>
    <p:sldId id="286" r:id="rId22"/>
    <p:sldId id="287"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029"/>
    <a:srgbClr val="2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DF2BD-0338-4833-8B34-E4112075FE3F}" v="10" dt="2025-04-17T19:17:15.790"/>
    <p1510:client id="{8286B581-6981-45F5-85E9-DAAB318399FD}" v="8251" dt="2025-04-17T19:04:33.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94660"/>
  </p:normalViewPr>
  <p:slideViewPr>
    <p:cSldViewPr snapToGrid="0">
      <p:cViewPr varScale="1">
        <p:scale>
          <a:sx n="95" d="100"/>
          <a:sy n="95" d="100"/>
        </p:scale>
        <p:origin x="96" y="72"/>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nry" userId="eb3a0382-c13a-4994-844e-3f19251ea911" providerId="ADAL" clId="{29DDF2BD-0338-4833-8B34-E4112075FE3F}"/>
    <pc:docChg chg="undo custSel modSld">
      <pc:chgData name="Robert Penry" userId="eb3a0382-c13a-4994-844e-3f19251ea911" providerId="ADAL" clId="{29DDF2BD-0338-4833-8B34-E4112075FE3F}" dt="2025-04-17T19:17:15.790" v="13" actId="20577"/>
      <pc:docMkLst>
        <pc:docMk/>
      </pc:docMkLst>
      <pc:sldChg chg="modSp modAnim">
        <pc:chgData name="Robert Penry" userId="eb3a0382-c13a-4994-844e-3f19251ea911" providerId="ADAL" clId="{29DDF2BD-0338-4833-8B34-E4112075FE3F}" dt="2025-04-17T19:16:32.505" v="0" actId="20577"/>
        <pc:sldMkLst>
          <pc:docMk/>
          <pc:sldMk cId="2493828021" sldId="264"/>
        </pc:sldMkLst>
        <pc:spChg chg="mod">
          <ac:chgData name="Robert Penry" userId="eb3a0382-c13a-4994-844e-3f19251ea911" providerId="ADAL" clId="{29DDF2BD-0338-4833-8B34-E4112075FE3F}" dt="2025-04-17T19:16:32.505" v="0" actId="20577"/>
          <ac:spMkLst>
            <pc:docMk/>
            <pc:sldMk cId="2493828021" sldId="264"/>
            <ac:spMk id="12" creationId="{514D8AA3-BC47-74EC-7D2A-A7E7BAB0F0F6}"/>
          </ac:spMkLst>
        </pc:spChg>
      </pc:sldChg>
      <pc:sldChg chg="modSp modAnim">
        <pc:chgData name="Robert Penry" userId="eb3a0382-c13a-4994-844e-3f19251ea911" providerId="ADAL" clId="{29DDF2BD-0338-4833-8B34-E4112075FE3F}" dt="2025-04-17T19:16:40.902" v="1" actId="20577"/>
        <pc:sldMkLst>
          <pc:docMk/>
          <pc:sldMk cId="387256581" sldId="278"/>
        </pc:sldMkLst>
        <pc:spChg chg="mod">
          <ac:chgData name="Robert Penry" userId="eb3a0382-c13a-4994-844e-3f19251ea911" providerId="ADAL" clId="{29DDF2BD-0338-4833-8B34-E4112075FE3F}" dt="2025-04-17T19:16:40.902" v="1" actId="20577"/>
          <ac:spMkLst>
            <pc:docMk/>
            <pc:sldMk cId="387256581" sldId="278"/>
            <ac:spMk id="2" creationId="{71086B28-EBE7-A5A3-A09E-E0389D13FD4B}"/>
          </ac:spMkLst>
        </pc:spChg>
      </pc:sldChg>
      <pc:sldChg chg="modSp modAnim">
        <pc:chgData name="Robert Penry" userId="eb3a0382-c13a-4994-844e-3f19251ea911" providerId="ADAL" clId="{29DDF2BD-0338-4833-8B34-E4112075FE3F}" dt="2025-04-17T19:16:44.336" v="2" actId="20577"/>
        <pc:sldMkLst>
          <pc:docMk/>
          <pc:sldMk cId="3541295189" sldId="280"/>
        </pc:sldMkLst>
        <pc:spChg chg="mod">
          <ac:chgData name="Robert Penry" userId="eb3a0382-c13a-4994-844e-3f19251ea911" providerId="ADAL" clId="{29DDF2BD-0338-4833-8B34-E4112075FE3F}" dt="2025-04-17T19:16:44.336" v="2" actId="20577"/>
          <ac:spMkLst>
            <pc:docMk/>
            <pc:sldMk cId="3541295189" sldId="280"/>
            <ac:spMk id="2" creationId="{A3120E3D-0402-B90B-7362-A4D8C899F342}"/>
          </ac:spMkLst>
        </pc:spChg>
      </pc:sldChg>
      <pc:sldChg chg="modSp modAnim">
        <pc:chgData name="Robert Penry" userId="eb3a0382-c13a-4994-844e-3f19251ea911" providerId="ADAL" clId="{29DDF2BD-0338-4833-8B34-E4112075FE3F}" dt="2025-04-17T19:16:47.020" v="3" actId="20577"/>
        <pc:sldMkLst>
          <pc:docMk/>
          <pc:sldMk cId="2524471291" sldId="281"/>
        </pc:sldMkLst>
        <pc:spChg chg="mod">
          <ac:chgData name="Robert Penry" userId="eb3a0382-c13a-4994-844e-3f19251ea911" providerId="ADAL" clId="{29DDF2BD-0338-4833-8B34-E4112075FE3F}" dt="2025-04-17T19:16:47.020" v="3" actId="20577"/>
          <ac:spMkLst>
            <pc:docMk/>
            <pc:sldMk cId="2524471291" sldId="281"/>
            <ac:spMk id="2" creationId="{1C3AA4F5-787C-6B0D-3EB2-E4EF963E9332}"/>
          </ac:spMkLst>
        </pc:spChg>
      </pc:sldChg>
      <pc:sldChg chg="modSp mod modAnim">
        <pc:chgData name="Robert Penry" userId="eb3a0382-c13a-4994-844e-3f19251ea911" providerId="ADAL" clId="{29DDF2BD-0338-4833-8B34-E4112075FE3F}" dt="2025-04-17T19:16:53.932" v="6" actId="20577"/>
        <pc:sldMkLst>
          <pc:docMk/>
          <pc:sldMk cId="3308327918" sldId="282"/>
        </pc:sldMkLst>
        <pc:spChg chg="mod">
          <ac:chgData name="Robert Penry" userId="eb3a0382-c13a-4994-844e-3f19251ea911" providerId="ADAL" clId="{29DDF2BD-0338-4833-8B34-E4112075FE3F}" dt="2025-04-17T19:16:53.932" v="6" actId="20577"/>
          <ac:spMkLst>
            <pc:docMk/>
            <pc:sldMk cId="3308327918" sldId="282"/>
            <ac:spMk id="2" creationId="{B888577B-C92D-3D6C-8E5C-B41C003A278F}"/>
          </ac:spMkLst>
        </pc:spChg>
      </pc:sldChg>
      <pc:sldChg chg="modSp modAnim">
        <pc:chgData name="Robert Penry" userId="eb3a0382-c13a-4994-844e-3f19251ea911" providerId="ADAL" clId="{29DDF2BD-0338-4833-8B34-E4112075FE3F}" dt="2025-04-17T19:16:57.840" v="7" actId="20577"/>
        <pc:sldMkLst>
          <pc:docMk/>
          <pc:sldMk cId="3019642694" sldId="283"/>
        </pc:sldMkLst>
        <pc:spChg chg="mod">
          <ac:chgData name="Robert Penry" userId="eb3a0382-c13a-4994-844e-3f19251ea911" providerId="ADAL" clId="{29DDF2BD-0338-4833-8B34-E4112075FE3F}" dt="2025-04-17T19:16:57.840" v="7" actId="20577"/>
          <ac:spMkLst>
            <pc:docMk/>
            <pc:sldMk cId="3019642694" sldId="283"/>
            <ac:spMk id="2" creationId="{C31F342D-9938-CDC4-B32C-EF0C6AF079FC}"/>
          </ac:spMkLst>
        </pc:spChg>
      </pc:sldChg>
      <pc:sldChg chg="modSp mod modAnim">
        <pc:chgData name="Robert Penry" userId="eb3a0382-c13a-4994-844e-3f19251ea911" providerId="ADAL" clId="{29DDF2BD-0338-4833-8B34-E4112075FE3F}" dt="2025-04-17T19:17:04.520" v="10" actId="20577"/>
        <pc:sldMkLst>
          <pc:docMk/>
          <pc:sldMk cId="2274582294" sldId="284"/>
        </pc:sldMkLst>
        <pc:spChg chg="mod">
          <ac:chgData name="Robert Penry" userId="eb3a0382-c13a-4994-844e-3f19251ea911" providerId="ADAL" clId="{29DDF2BD-0338-4833-8B34-E4112075FE3F}" dt="2025-04-17T19:17:04.520" v="10" actId="20577"/>
          <ac:spMkLst>
            <pc:docMk/>
            <pc:sldMk cId="2274582294" sldId="284"/>
            <ac:spMk id="2" creationId="{1DD098FC-D8F6-8E78-ADAF-69081F4FB6DF}"/>
          </ac:spMkLst>
        </pc:spChg>
      </pc:sldChg>
      <pc:sldChg chg="modSp modAnim">
        <pc:chgData name="Robert Penry" userId="eb3a0382-c13a-4994-844e-3f19251ea911" providerId="ADAL" clId="{29DDF2BD-0338-4833-8B34-E4112075FE3F}" dt="2025-04-17T19:17:08.790" v="11" actId="20577"/>
        <pc:sldMkLst>
          <pc:docMk/>
          <pc:sldMk cId="475075082" sldId="285"/>
        </pc:sldMkLst>
        <pc:spChg chg="mod">
          <ac:chgData name="Robert Penry" userId="eb3a0382-c13a-4994-844e-3f19251ea911" providerId="ADAL" clId="{29DDF2BD-0338-4833-8B34-E4112075FE3F}" dt="2025-04-17T19:17:08.790" v="11" actId="20577"/>
          <ac:spMkLst>
            <pc:docMk/>
            <pc:sldMk cId="475075082" sldId="285"/>
            <ac:spMk id="2" creationId="{D102BD60-B7BF-056E-62DD-52E359B3436D}"/>
          </ac:spMkLst>
        </pc:spChg>
      </pc:sldChg>
      <pc:sldChg chg="modSp modAnim">
        <pc:chgData name="Robert Penry" userId="eb3a0382-c13a-4994-844e-3f19251ea911" providerId="ADAL" clId="{29DDF2BD-0338-4833-8B34-E4112075FE3F}" dt="2025-04-17T19:17:12.020" v="12" actId="20577"/>
        <pc:sldMkLst>
          <pc:docMk/>
          <pc:sldMk cId="4193291238" sldId="286"/>
        </pc:sldMkLst>
        <pc:spChg chg="mod">
          <ac:chgData name="Robert Penry" userId="eb3a0382-c13a-4994-844e-3f19251ea911" providerId="ADAL" clId="{29DDF2BD-0338-4833-8B34-E4112075FE3F}" dt="2025-04-17T19:17:12.020" v="12" actId="20577"/>
          <ac:spMkLst>
            <pc:docMk/>
            <pc:sldMk cId="4193291238" sldId="286"/>
            <ac:spMk id="2" creationId="{C04673A4-9E2A-3E09-D532-40BD601E4A3E}"/>
          </ac:spMkLst>
        </pc:spChg>
      </pc:sldChg>
      <pc:sldChg chg="modSp modAnim">
        <pc:chgData name="Robert Penry" userId="eb3a0382-c13a-4994-844e-3f19251ea911" providerId="ADAL" clId="{29DDF2BD-0338-4833-8B34-E4112075FE3F}" dt="2025-04-17T19:17:15.790" v="13" actId="20577"/>
        <pc:sldMkLst>
          <pc:docMk/>
          <pc:sldMk cId="2304512983" sldId="287"/>
        </pc:sldMkLst>
        <pc:spChg chg="mod">
          <ac:chgData name="Robert Penry" userId="eb3a0382-c13a-4994-844e-3f19251ea911" providerId="ADAL" clId="{29DDF2BD-0338-4833-8B34-E4112075FE3F}" dt="2025-04-17T19:17:15.790" v="13" actId="20577"/>
          <ac:spMkLst>
            <pc:docMk/>
            <pc:sldMk cId="2304512983" sldId="287"/>
            <ac:spMk id="9" creationId="{2B50A40A-5109-9AD5-0DEB-B62B3D620A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2939D-7F6F-0308-C4B2-0E8CEAA99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4984045E-8351-A54A-25F7-BDD0E243B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693198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4D01-11B6-CF9D-EAAB-33751AC0B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07D9C-2C1B-E208-9D32-C5A71D86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8ED0E-A3EC-14C0-AEDE-B7BB7277FA76}"/>
              </a:ext>
            </a:extLst>
          </p:cNvPr>
          <p:cNvSpPr>
            <a:spLocks noGrp="1"/>
          </p:cNvSpPr>
          <p:nvPr>
            <p:ph type="dt" sz="half" idx="10"/>
          </p:nvPr>
        </p:nvSpPr>
        <p:spPr/>
        <p:txBody>
          <a:bodyPr/>
          <a:lstStyle/>
          <a:p>
            <a:fld id="{5D60AAC6-FEAE-46AE-89F2-A961E102DC8F}" type="datetimeFigureOut">
              <a:rPr lang="en-US" smtClean="0"/>
              <a:t>4/17/2025</a:t>
            </a:fld>
            <a:endParaRPr lang="en-US" dirty="0"/>
          </a:p>
        </p:txBody>
      </p:sp>
      <p:sp>
        <p:nvSpPr>
          <p:cNvPr id="5" name="Footer Placeholder 4">
            <a:extLst>
              <a:ext uri="{FF2B5EF4-FFF2-40B4-BE49-F238E27FC236}">
                <a16:creationId xmlns:a16="http://schemas.microsoft.com/office/drawing/2014/main" id="{FC823E27-2F3F-4480-E48D-84C4969785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03340-DB5F-3844-3204-24CCB249EE5A}"/>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15219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96FD-E0E8-D785-2C9F-4EF7F2E03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CA767-ED5A-031B-8424-2F588B5C6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C0C1-CFEF-ABAD-6CF9-AB56BC361317}"/>
              </a:ext>
            </a:extLst>
          </p:cNvPr>
          <p:cNvSpPr>
            <a:spLocks noGrp="1"/>
          </p:cNvSpPr>
          <p:nvPr>
            <p:ph type="dt" sz="half" idx="10"/>
          </p:nvPr>
        </p:nvSpPr>
        <p:spPr/>
        <p:txBody>
          <a:bodyPr/>
          <a:lstStyle/>
          <a:p>
            <a:fld id="{5D60AAC6-FEAE-46AE-89F2-A961E102DC8F}" type="datetimeFigureOut">
              <a:rPr lang="en-US" smtClean="0"/>
              <a:t>4/17/2025</a:t>
            </a:fld>
            <a:endParaRPr lang="en-US" dirty="0"/>
          </a:p>
        </p:txBody>
      </p:sp>
      <p:sp>
        <p:nvSpPr>
          <p:cNvPr id="5" name="Footer Placeholder 4">
            <a:extLst>
              <a:ext uri="{FF2B5EF4-FFF2-40B4-BE49-F238E27FC236}">
                <a16:creationId xmlns:a16="http://schemas.microsoft.com/office/drawing/2014/main" id="{300368FC-0FD9-6BC2-EBDC-4E1246C1D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8A2489-1813-BA0C-22CF-B174CB6DF045}"/>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576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3F7D-D4B0-52DB-B4B7-633FF4CE6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B5F23-CB6F-1696-F1EF-277C0AFA3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19452-414C-45A9-1D69-9CEBC93BCE81}"/>
              </a:ext>
            </a:extLst>
          </p:cNvPr>
          <p:cNvSpPr>
            <a:spLocks noGrp="1"/>
          </p:cNvSpPr>
          <p:nvPr>
            <p:ph type="dt" sz="half" idx="10"/>
          </p:nvPr>
        </p:nvSpPr>
        <p:spPr/>
        <p:txBody>
          <a:bodyPr/>
          <a:lstStyle/>
          <a:p>
            <a:fld id="{5D60AAC6-FEAE-46AE-89F2-A961E102DC8F}" type="datetimeFigureOut">
              <a:rPr lang="en-US" smtClean="0"/>
              <a:t>4/17/2025</a:t>
            </a:fld>
            <a:endParaRPr lang="en-US" dirty="0"/>
          </a:p>
        </p:txBody>
      </p:sp>
      <p:sp>
        <p:nvSpPr>
          <p:cNvPr id="5" name="Footer Placeholder 4">
            <a:extLst>
              <a:ext uri="{FF2B5EF4-FFF2-40B4-BE49-F238E27FC236}">
                <a16:creationId xmlns:a16="http://schemas.microsoft.com/office/drawing/2014/main" id="{3DCF3844-4C3D-FD1D-20AF-8146E8E149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50197A-CA82-7BFA-87C6-877B5B7AD4BF}"/>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0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39F-98B4-F371-B98F-1DCD7B6B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C5103-8419-22AD-6455-7870A07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33DD3-507D-6933-35CA-3F1BA579AD2D}"/>
              </a:ext>
            </a:extLst>
          </p:cNvPr>
          <p:cNvSpPr>
            <a:spLocks noGrp="1"/>
          </p:cNvSpPr>
          <p:nvPr>
            <p:ph type="dt" sz="half" idx="10"/>
          </p:nvPr>
        </p:nvSpPr>
        <p:spPr/>
        <p:txBody>
          <a:bodyPr/>
          <a:lstStyle/>
          <a:p>
            <a:fld id="{5D60AAC6-FEAE-46AE-89F2-A961E102DC8F}" type="datetimeFigureOut">
              <a:rPr lang="en-US" smtClean="0"/>
              <a:t>4/17/2025</a:t>
            </a:fld>
            <a:endParaRPr lang="en-US" dirty="0"/>
          </a:p>
        </p:txBody>
      </p:sp>
      <p:sp>
        <p:nvSpPr>
          <p:cNvPr id="5" name="Footer Placeholder 4">
            <a:extLst>
              <a:ext uri="{FF2B5EF4-FFF2-40B4-BE49-F238E27FC236}">
                <a16:creationId xmlns:a16="http://schemas.microsoft.com/office/drawing/2014/main" id="{CAD5CC85-E60E-48F3-60F5-59800A506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DFE84E-B0C7-9B50-759D-ECE097EA8AC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784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F3B-0401-8977-3B5C-0946547A5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97B8-BA37-1A3A-DA53-13B8DC45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06B0D-D8EA-DADA-0990-C8DE6BBFA83C}"/>
              </a:ext>
            </a:extLst>
          </p:cNvPr>
          <p:cNvSpPr>
            <a:spLocks noGrp="1"/>
          </p:cNvSpPr>
          <p:nvPr>
            <p:ph type="dt" sz="half" idx="10"/>
          </p:nvPr>
        </p:nvSpPr>
        <p:spPr/>
        <p:txBody>
          <a:bodyPr/>
          <a:lstStyle/>
          <a:p>
            <a:fld id="{5D60AAC6-FEAE-46AE-89F2-A961E102DC8F}" type="datetimeFigureOut">
              <a:rPr lang="en-US" smtClean="0"/>
              <a:t>4/17/2025</a:t>
            </a:fld>
            <a:endParaRPr lang="en-US" dirty="0"/>
          </a:p>
        </p:txBody>
      </p:sp>
      <p:sp>
        <p:nvSpPr>
          <p:cNvPr id="5" name="Footer Placeholder 4">
            <a:extLst>
              <a:ext uri="{FF2B5EF4-FFF2-40B4-BE49-F238E27FC236}">
                <a16:creationId xmlns:a16="http://schemas.microsoft.com/office/drawing/2014/main" id="{040586AE-4F74-06F1-1D1B-06EBC477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B3537-0DA4-AA33-6C6E-3306145FA14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46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25DB-DD50-AF80-D446-D8C99EC11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BBEB-769D-58CE-3B2E-53175F425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25C07-6C8F-0626-6E05-A9CA8B905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34F16-035C-A45B-9293-F3F08DB50B4E}"/>
              </a:ext>
            </a:extLst>
          </p:cNvPr>
          <p:cNvSpPr>
            <a:spLocks noGrp="1"/>
          </p:cNvSpPr>
          <p:nvPr>
            <p:ph type="dt" sz="half" idx="10"/>
          </p:nvPr>
        </p:nvSpPr>
        <p:spPr/>
        <p:txBody>
          <a:bodyPr/>
          <a:lstStyle/>
          <a:p>
            <a:fld id="{5D60AAC6-FEAE-46AE-89F2-A961E102DC8F}" type="datetimeFigureOut">
              <a:rPr lang="en-US" smtClean="0"/>
              <a:t>4/17/2025</a:t>
            </a:fld>
            <a:endParaRPr lang="en-US" dirty="0"/>
          </a:p>
        </p:txBody>
      </p:sp>
      <p:sp>
        <p:nvSpPr>
          <p:cNvPr id="6" name="Footer Placeholder 5">
            <a:extLst>
              <a:ext uri="{FF2B5EF4-FFF2-40B4-BE49-F238E27FC236}">
                <a16:creationId xmlns:a16="http://schemas.microsoft.com/office/drawing/2014/main" id="{FA527D06-27A7-8760-40EE-971444768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0D696-774F-3AFD-E100-808783F94B68}"/>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0628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835-9987-CD00-2AB1-CBFCC2A42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E84F3-FDA3-BB0E-D266-014F8519A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2568D-3510-6D8E-0F3C-497FC037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3685-D251-26FD-D79F-859D845CF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A5848-F2B1-7812-1F93-C40BC613C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41DCD-3ED6-D903-6BFF-FDBDC66CD289}"/>
              </a:ext>
            </a:extLst>
          </p:cNvPr>
          <p:cNvSpPr>
            <a:spLocks noGrp="1"/>
          </p:cNvSpPr>
          <p:nvPr>
            <p:ph type="dt" sz="half" idx="10"/>
          </p:nvPr>
        </p:nvSpPr>
        <p:spPr/>
        <p:txBody>
          <a:bodyPr/>
          <a:lstStyle/>
          <a:p>
            <a:fld id="{5D60AAC6-FEAE-46AE-89F2-A961E102DC8F}" type="datetimeFigureOut">
              <a:rPr lang="en-US" smtClean="0"/>
              <a:t>4/17/2025</a:t>
            </a:fld>
            <a:endParaRPr lang="en-US" dirty="0"/>
          </a:p>
        </p:txBody>
      </p:sp>
      <p:sp>
        <p:nvSpPr>
          <p:cNvPr id="8" name="Footer Placeholder 7">
            <a:extLst>
              <a:ext uri="{FF2B5EF4-FFF2-40B4-BE49-F238E27FC236}">
                <a16:creationId xmlns:a16="http://schemas.microsoft.com/office/drawing/2014/main" id="{21221851-48BF-6C58-15EF-0618CD3687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8A2B40-D26B-5FC7-2DBD-281CDB6D93E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83982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0945-7749-825B-4D16-26CA4B728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24E4B-7044-A108-CFF0-01262BB789C0}"/>
              </a:ext>
            </a:extLst>
          </p:cNvPr>
          <p:cNvSpPr>
            <a:spLocks noGrp="1"/>
          </p:cNvSpPr>
          <p:nvPr>
            <p:ph type="dt" sz="half" idx="10"/>
          </p:nvPr>
        </p:nvSpPr>
        <p:spPr/>
        <p:txBody>
          <a:bodyPr/>
          <a:lstStyle/>
          <a:p>
            <a:fld id="{5D60AAC6-FEAE-46AE-89F2-A961E102DC8F}" type="datetimeFigureOut">
              <a:rPr lang="en-US" smtClean="0"/>
              <a:t>4/17/2025</a:t>
            </a:fld>
            <a:endParaRPr lang="en-US" dirty="0"/>
          </a:p>
        </p:txBody>
      </p:sp>
      <p:sp>
        <p:nvSpPr>
          <p:cNvPr id="4" name="Footer Placeholder 3">
            <a:extLst>
              <a:ext uri="{FF2B5EF4-FFF2-40B4-BE49-F238E27FC236}">
                <a16:creationId xmlns:a16="http://schemas.microsoft.com/office/drawing/2014/main" id="{820E2692-78D5-E3A3-823A-A406581EFC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106BAE-F574-D5F5-6995-1DD4DAA43276}"/>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607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6021D-52C5-2713-DF70-688ED16AFB2E}"/>
              </a:ext>
            </a:extLst>
          </p:cNvPr>
          <p:cNvSpPr>
            <a:spLocks noGrp="1"/>
          </p:cNvSpPr>
          <p:nvPr>
            <p:ph type="dt" sz="half" idx="10"/>
          </p:nvPr>
        </p:nvSpPr>
        <p:spPr/>
        <p:txBody>
          <a:bodyPr/>
          <a:lstStyle/>
          <a:p>
            <a:fld id="{5D60AAC6-FEAE-46AE-89F2-A961E102DC8F}" type="datetimeFigureOut">
              <a:rPr lang="en-US" smtClean="0"/>
              <a:t>4/17/2025</a:t>
            </a:fld>
            <a:endParaRPr lang="en-US" dirty="0"/>
          </a:p>
        </p:txBody>
      </p:sp>
      <p:sp>
        <p:nvSpPr>
          <p:cNvPr id="3" name="Footer Placeholder 2">
            <a:extLst>
              <a:ext uri="{FF2B5EF4-FFF2-40B4-BE49-F238E27FC236}">
                <a16:creationId xmlns:a16="http://schemas.microsoft.com/office/drawing/2014/main" id="{4FEA1EFE-CC50-426A-70AE-C224AE3756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DE5498-EF58-16B0-72BE-28808EA28FB3}"/>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5410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120-BBA6-A934-39A8-5590F8CA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09D40-EB4D-343D-2F23-D6A836ED5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0890-4269-7256-D54A-B68E087D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92D39-AAE0-01E1-EF99-1B7158D7F80F}"/>
              </a:ext>
            </a:extLst>
          </p:cNvPr>
          <p:cNvSpPr>
            <a:spLocks noGrp="1"/>
          </p:cNvSpPr>
          <p:nvPr>
            <p:ph type="dt" sz="half" idx="10"/>
          </p:nvPr>
        </p:nvSpPr>
        <p:spPr/>
        <p:txBody>
          <a:bodyPr/>
          <a:lstStyle/>
          <a:p>
            <a:fld id="{5D60AAC6-FEAE-46AE-89F2-A961E102DC8F}" type="datetimeFigureOut">
              <a:rPr lang="en-US" smtClean="0"/>
              <a:t>4/17/2025</a:t>
            </a:fld>
            <a:endParaRPr lang="en-US" dirty="0"/>
          </a:p>
        </p:txBody>
      </p:sp>
      <p:sp>
        <p:nvSpPr>
          <p:cNvPr id="6" name="Footer Placeholder 5">
            <a:extLst>
              <a:ext uri="{FF2B5EF4-FFF2-40B4-BE49-F238E27FC236}">
                <a16:creationId xmlns:a16="http://schemas.microsoft.com/office/drawing/2014/main" id="{C9163FA1-F3B3-1BB3-5A06-29531B8564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F4E267-69BB-7326-6C79-019BD76412B9}"/>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2834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BDB-BB5C-8E3B-4052-5C686D701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98A84-73FF-55EE-B0AA-0F3915452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C39C8D-572D-797C-291D-FD2E0BBF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598D-A9AC-9A3E-B6CA-9445F18A4A7E}"/>
              </a:ext>
            </a:extLst>
          </p:cNvPr>
          <p:cNvSpPr>
            <a:spLocks noGrp="1"/>
          </p:cNvSpPr>
          <p:nvPr>
            <p:ph type="dt" sz="half" idx="10"/>
          </p:nvPr>
        </p:nvSpPr>
        <p:spPr/>
        <p:txBody>
          <a:bodyPr/>
          <a:lstStyle/>
          <a:p>
            <a:fld id="{5D60AAC6-FEAE-46AE-89F2-A961E102DC8F}" type="datetimeFigureOut">
              <a:rPr lang="en-US" smtClean="0"/>
              <a:t>4/17/2025</a:t>
            </a:fld>
            <a:endParaRPr lang="en-US" dirty="0"/>
          </a:p>
        </p:txBody>
      </p:sp>
      <p:sp>
        <p:nvSpPr>
          <p:cNvPr id="6" name="Footer Placeholder 5">
            <a:extLst>
              <a:ext uri="{FF2B5EF4-FFF2-40B4-BE49-F238E27FC236}">
                <a16:creationId xmlns:a16="http://schemas.microsoft.com/office/drawing/2014/main" id="{502D93AD-D952-915D-6A63-0D0F5FC80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D6B51B-A72F-E69F-D1F4-6BE4FDBED904}"/>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311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E9074-4506-9E66-DD8B-A96F9291C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10772-528F-5D82-FA40-321CE843E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0087-852E-916B-F463-77100F83F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AAC6-FEAE-46AE-89F2-A961E102DC8F}" type="datetimeFigureOut">
              <a:rPr lang="en-US" smtClean="0"/>
              <a:t>4/17/2025</a:t>
            </a:fld>
            <a:endParaRPr lang="en-US" dirty="0"/>
          </a:p>
        </p:txBody>
      </p:sp>
      <p:sp>
        <p:nvSpPr>
          <p:cNvPr id="5" name="Footer Placeholder 4">
            <a:extLst>
              <a:ext uri="{FF2B5EF4-FFF2-40B4-BE49-F238E27FC236}">
                <a16:creationId xmlns:a16="http://schemas.microsoft.com/office/drawing/2014/main" id="{9255D554-1E46-E753-7B7B-0625B6CD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5BA300-33DD-0CCD-383B-7F2846CC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E0BC-542F-4338-BF23-C677BFF2976A}" type="slidenum">
              <a:rPr lang="en-US" smtClean="0"/>
              <a:t>‹#›</a:t>
            </a:fld>
            <a:endParaRPr lang="en-US" dirty="0"/>
          </a:p>
        </p:txBody>
      </p:sp>
    </p:spTree>
    <p:extLst>
      <p:ext uri="{BB962C8B-B14F-4D97-AF65-F5344CB8AC3E}">
        <p14:creationId xmlns:p14="http://schemas.microsoft.com/office/powerpoint/2010/main" val="317196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fchefs.org/olc" TargetMode="External"/><Relationship Id="rId2" Type="http://schemas.openxmlformats.org/officeDocument/2006/relationships/hyperlink" Target="http://www.acfchefs.org/"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acfchefs.org/io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fdc.nal.usda.gov/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7F9FA88-EFF3-3D21-E05E-AC57747F46C1}"/>
              </a:ext>
            </a:extLst>
          </p:cNvPr>
          <p:cNvGraphicFramePr>
            <a:graphicFrameLocks noChangeAspect="1"/>
          </p:cNvGraphicFramePr>
          <p:nvPr>
            <p:extLst>
              <p:ext uri="{D42A27DB-BD31-4B8C-83A1-F6EECF244321}">
                <p14:modId xmlns:p14="http://schemas.microsoft.com/office/powerpoint/2010/main" val="2040594885"/>
              </p:ext>
            </p:extLst>
          </p:nvPr>
        </p:nvGraphicFramePr>
        <p:xfrm>
          <a:off x="0" y="-1"/>
          <a:ext cx="12260424" cy="6896489"/>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5" name="Object 4">
                        <a:extLst>
                          <a:ext uri="{FF2B5EF4-FFF2-40B4-BE49-F238E27FC236}">
                            <a16:creationId xmlns:a16="http://schemas.microsoft.com/office/drawing/2014/main" id="{07F9FA88-EFF3-3D21-E05E-AC57747F46C1}"/>
                          </a:ext>
                        </a:extLst>
                      </p:cNvPr>
                      <p:cNvPicPr/>
                      <p:nvPr/>
                    </p:nvPicPr>
                    <p:blipFill>
                      <a:blip r:embed="rId3"/>
                      <a:stretch>
                        <a:fillRect/>
                      </a:stretch>
                    </p:blipFill>
                    <p:spPr>
                      <a:xfrm>
                        <a:off x="0" y="-1"/>
                        <a:ext cx="12260424" cy="6896489"/>
                      </a:xfrm>
                      <a:prstGeom prst="rect">
                        <a:avLst/>
                      </a:prstGeom>
                    </p:spPr>
                  </p:pic>
                </p:oleObj>
              </mc:Fallback>
            </mc:AlternateContent>
          </a:graphicData>
        </a:graphic>
      </p:graphicFrame>
    </p:spTree>
    <p:extLst>
      <p:ext uri="{BB962C8B-B14F-4D97-AF65-F5344CB8AC3E}">
        <p14:creationId xmlns:p14="http://schemas.microsoft.com/office/powerpoint/2010/main" val="29808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#1</a:t>
            </a:r>
          </a:p>
          <a:p>
            <a:endParaRPr lang="en-US" sz="2400" dirty="0"/>
          </a:p>
          <a:p>
            <a:r>
              <a:rPr lang="en-US" sz="2400" dirty="0"/>
              <a:t>Archaeological evidence suggests beans were cultivated in the Americas as early as:</a:t>
            </a:r>
          </a:p>
          <a:p>
            <a:endParaRPr lang="en-US" sz="2400" dirty="0"/>
          </a:p>
          <a:p>
            <a:pPr marL="342900" indent="-342900">
              <a:buAutoNum type="alphaUcPeriod"/>
            </a:pPr>
            <a:r>
              <a:rPr lang="en-US" sz="2400" dirty="0"/>
              <a:t>1,000 years ago</a:t>
            </a:r>
          </a:p>
          <a:p>
            <a:pPr marL="342900" indent="-342900">
              <a:buAutoNum type="alphaUcPeriod"/>
            </a:pPr>
            <a:r>
              <a:rPr lang="en-US" sz="2400" dirty="0"/>
              <a:t>3,500 years ago</a:t>
            </a:r>
          </a:p>
          <a:p>
            <a:pPr marL="342900" indent="-342900">
              <a:buAutoNum type="alphaUcPeriod"/>
            </a:pPr>
            <a:r>
              <a:rPr lang="en-US" sz="2400" dirty="0"/>
              <a:t>5,000 years ago</a:t>
            </a:r>
          </a:p>
          <a:p>
            <a:pPr marL="342900" indent="-342900">
              <a:buAutoNum type="alphaUcPeriod"/>
            </a:pPr>
            <a:r>
              <a:rPr lang="en-US" sz="2400" dirty="0"/>
              <a:t>7,000 years ago</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7" name="TextBox 6">
            <a:extLst>
              <a:ext uri="{FF2B5EF4-FFF2-40B4-BE49-F238E27FC236}">
                <a16:creationId xmlns:a16="http://schemas.microsoft.com/office/drawing/2014/main" id="{E9FD489E-8C48-3AD2-BCB9-B095D3C18E89}"/>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9" name="TextBox 8">
            <a:extLst>
              <a:ext uri="{FF2B5EF4-FFF2-40B4-BE49-F238E27FC236}">
                <a16:creationId xmlns:a16="http://schemas.microsoft.com/office/drawing/2014/main" id="{9086445E-9DD9-6B25-8A03-F1BDB0899EA8}"/>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5" name="Picture 4">
            <a:extLst>
              <a:ext uri="{FF2B5EF4-FFF2-40B4-BE49-F238E27FC236}">
                <a16:creationId xmlns:a16="http://schemas.microsoft.com/office/drawing/2014/main" id="{0B32DF21-1365-AB9E-A138-798E733B663E}"/>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493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71086B28-EBE7-A5A3-A09E-E0389D13FD4B}"/>
              </a:ext>
            </a:extLst>
          </p:cNvPr>
          <p:cNvSpPr txBox="1"/>
          <p:nvPr/>
        </p:nvSpPr>
        <p:spPr>
          <a:xfrm>
            <a:off x="3375519" y="978474"/>
            <a:ext cx="8584163" cy="3416320"/>
          </a:xfrm>
          <a:prstGeom prst="rect">
            <a:avLst/>
          </a:prstGeom>
          <a:noFill/>
        </p:spPr>
        <p:txBody>
          <a:bodyPr wrap="square" rtlCol="0">
            <a:spAutoFit/>
          </a:bodyPr>
          <a:lstStyle/>
          <a:p>
            <a:r>
              <a:rPr lang="en-US" sz="2400" dirty="0"/>
              <a:t>Question #2</a:t>
            </a:r>
          </a:p>
          <a:p>
            <a:endParaRPr lang="en-US" sz="2400" dirty="0"/>
          </a:p>
          <a:p>
            <a:r>
              <a:rPr lang="en-US" sz="2400" dirty="0"/>
              <a:t>What percentage of the daily value (DV) for dietary fiber is provided by one cup of heirloom beans?</a:t>
            </a:r>
          </a:p>
          <a:p>
            <a:endParaRPr lang="en-US" sz="2400" dirty="0"/>
          </a:p>
          <a:p>
            <a:pPr marL="342900" indent="-342900">
              <a:buAutoNum type="alphaUcPeriod"/>
            </a:pPr>
            <a:r>
              <a:rPr lang="en-US" sz="2400" dirty="0"/>
              <a:t>34%</a:t>
            </a:r>
          </a:p>
          <a:p>
            <a:pPr marL="342900" indent="-342900">
              <a:buAutoNum type="alphaUcPeriod"/>
            </a:pPr>
            <a:r>
              <a:rPr lang="en-US" sz="2400" dirty="0"/>
              <a:t>44%</a:t>
            </a:r>
          </a:p>
          <a:p>
            <a:pPr marL="342900" indent="-342900">
              <a:buAutoNum type="alphaUcPeriod"/>
            </a:pPr>
            <a:r>
              <a:rPr lang="en-US" sz="2400" dirty="0"/>
              <a:t>54%</a:t>
            </a:r>
          </a:p>
          <a:p>
            <a:pPr marL="342900" indent="-342900">
              <a:buAutoNum type="alphaUcPeriod"/>
            </a:pPr>
            <a:r>
              <a:rPr lang="en-US" sz="2400" dirty="0"/>
              <a:t>64%</a:t>
            </a:r>
          </a:p>
        </p:txBody>
      </p:sp>
      <p:sp>
        <p:nvSpPr>
          <p:cNvPr id="7" name="TextBox 6">
            <a:extLst>
              <a:ext uri="{FF2B5EF4-FFF2-40B4-BE49-F238E27FC236}">
                <a16:creationId xmlns:a16="http://schemas.microsoft.com/office/drawing/2014/main" id="{290D7ADB-5127-BDD3-26B2-3830644B0EF1}"/>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11" name="TextBox 10">
            <a:extLst>
              <a:ext uri="{FF2B5EF4-FFF2-40B4-BE49-F238E27FC236}">
                <a16:creationId xmlns:a16="http://schemas.microsoft.com/office/drawing/2014/main" id="{C7C9B0C8-9638-0231-EF3A-EC0CE71EADAB}"/>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6" name="Picture 5">
            <a:extLst>
              <a:ext uri="{FF2B5EF4-FFF2-40B4-BE49-F238E27FC236}">
                <a16:creationId xmlns:a16="http://schemas.microsoft.com/office/drawing/2014/main" id="{C5DE5250-E21D-3188-59DC-2246BAF6D19E}"/>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872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A3120E3D-0402-B90B-7362-A4D8C899F342}"/>
              </a:ext>
            </a:extLst>
          </p:cNvPr>
          <p:cNvSpPr txBox="1"/>
          <p:nvPr/>
        </p:nvSpPr>
        <p:spPr>
          <a:xfrm>
            <a:off x="3375519" y="978474"/>
            <a:ext cx="8584163" cy="3416320"/>
          </a:xfrm>
          <a:prstGeom prst="rect">
            <a:avLst/>
          </a:prstGeom>
          <a:noFill/>
        </p:spPr>
        <p:txBody>
          <a:bodyPr wrap="square" rtlCol="0">
            <a:spAutoFit/>
          </a:bodyPr>
          <a:lstStyle/>
          <a:p>
            <a:r>
              <a:rPr lang="en-US" sz="2400" dirty="0"/>
              <a:t>Question #3</a:t>
            </a:r>
          </a:p>
          <a:p>
            <a:endParaRPr lang="en-US" sz="2400" dirty="0"/>
          </a:p>
          <a:p>
            <a:r>
              <a:rPr lang="en-US" sz="2400" dirty="0"/>
              <a:t>Which vitamin/mineral combination in heirloom beans supports immune function and skin health?</a:t>
            </a:r>
          </a:p>
          <a:p>
            <a:endParaRPr lang="en-US" sz="2400" dirty="0"/>
          </a:p>
          <a:p>
            <a:pPr marL="342900" indent="-342900">
              <a:buFontTx/>
              <a:buAutoNum type="alphaUcPeriod"/>
            </a:pPr>
            <a:r>
              <a:rPr lang="en-US" sz="2400" dirty="0"/>
              <a:t>Zinc and Iron</a:t>
            </a:r>
          </a:p>
          <a:p>
            <a:pPr marL="342900" indent="-342900">
              <a:buAutoNum type="alphaUcPeriod"/>
            </a:pPr>
            <a:r>
              <a:rPr lang="en-US" sz="2400" dirty="0"/>
              <a:t>Zinc and Magnesium</a:t>
            </a:r>
          </a:p>
          <a:p>
            <a:pPr marL="342900" indent="-342900">
              <a:buAutoNum type="alphaUcPeriod"/>
            </a:pPr>
            <a:r>
              <a:rPr lang="en-US" sz="2400" dirty="0"/>
              <a:t>Zinc and Folate</a:t>
            </a:r>
          </a:p>
          <a:p>
            <a:pPr marL="342900" indent="-342900">
              <a:buAutoNum type="alphaUcPeriod"/>
            </a:pPr>
            <a:r>
              <a:rPr lang="en-US" sz="2400" dirty="0"/>
              <a:t>Zinc and Vitamin B12</a:t>
            </a:r>
          </a:p>
        </p:txBody>
      </p:sp>
      <p:sp>
        <p:nvSpPr>
          <p:cNvPr id="7" name="TextBox 6">
            <a:extLst>
              <a:ext uri="{FF2B5EF4-FFF2-40B4-BE49-F238E27FC236}">
                <a16:creationId xmlns:a16="http://schemas.microsoft.com/office/drawing/2014/main" id="{E5B26CFA-7142-080D-1BEB-C0EC2B55F386}"/>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11" name="TextBox 10">
            <a:extLst>
              <a:ext uri="{FF2B5EF4-FFF2-40B4-BE49-F238E27FC236}">
                <a16:creationId xmlns:a16="http://schemas.microsoft.com/office/drawing/2014/main" id="{46F7C5E4-ADE3-5CB3-6D36-01F9B434AFC7}"/>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6" name="Picture 5">
            <a:extLst>
              <a:ext uri="{FF2B5EF4-FFF2-40B4-BE49-F238E27FC236}">
                <a16:creationId xmlns:a16="http://schemas.microsoft.com/office/drawing/2014/main" id="{8D0529F4-01BB-6058-AC8B-2FAF6239A421}"/>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5412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C3AA4F5-787C-6B0D-3EB2-E4EF963E9332}"/>
              </a:ext>
            </a:extLst>
          </p:cNvPr>
          <p:cNvSpPr txBox="1"/>
          <p:nvPr/>
        </p:nvSpPr>
        <p:spPr>
          <a:xfrm>
            <a:off x="3375519" y="978474"/>
            <a:ext cx="8584163" cy="3416320"/>
          </a:xfrm>
          <a:prstGeom prst="rect">
            <a:avLst/>
          </a:prstGeom>
          <a:noFill/>
        </p:spPr>
        <p:txBody>
          <a:bodyPr wrap="square" rtlCol="0">
            <a:spAutoFit/>
          </a:bodyPr>
          <a:lstStyle/>
          <a:p>
            <a:r>
              <a:rPr lang="en-US" sz="2400" dirty="0"/>
              <a:t>Question #4</a:t>
            </a:r>
          </a:p>
          <a:p>
            <a:endParaRPr lang="en-US" sz="2400" dirty="0"/>
          </a:p>
          <a:p>
            <a:r>
              <a:rPr lang="en-US" sz="2400" dirty="0"/>
              <a:t>Which heirloom bean has a rich, earthy flavor and a red-and-white spotted appearance, originating from the Northeastern U.S.?</a:t>
            </a:r>
          </a:p>
          <a:p>
            <a:endParaRPr lang="en-US" sz="2400" dirty="0"/>
          </a:p>
          <a:p>
            <a:pPr marL="342900" indent="-342900">
              <a:buAutoNum type="alphaUcPeriod"/>
            </a:pPr>
            <a:r>
              <a:rPr lang="en-US" sz="2400" dirty="0"/>
              <a:t>Yellow Eye</a:t>
            </a:r>
          </a:p>
          <a:p>
            <a:pPr marL="342900" indent="-342900">
              <a:buAutoNum type="alphaUcPeriod"/>
            </a:pPr>
            <a:r>
              <a:rPr lang="en-US" sz="2400" dirty="0"/>
              <a:t>Rattlesnake</a:t>
            </a:r>
          </a:p>
          <a:p>
            <a:pPr marL="342900" indent="-342900">
              <a:buAutoNum type="alphaUcPeriod"/>
            </a:pPr>
            <a:r>
              <a:rPr lang="en-US" sz="2400" dirty="0"/>
              <a:t>Jacob’s Cattle</a:t>
            </a:r>
          </a:p>
          <a:p>
            <a:pPr marL="342900" indent="-342900">
              <a:buAutoNum type="alphaUcPeriod"/>
            </a:pPr>
            <a:r>
              <a:rPr lang="en-US" sz="2400" dirty="0"/>
              <a:t>Good Mother Stallard</a:t>
            </a:r>
          </a:p>
        </p:txBody>
      </p:sp>
      <p:sp>
        <p:nvSpPr>
          <p:cNvPr id="7" name="TextBox 6">
            <a:extLst>
              <a:ext uri="{FF2B5EF4-FFF2-40B4-BE49-F238E27FC236}">
                <a16:creationId xmlns:a16="http://schemas.microsoft.com/office/drawing/2014/main" id="{D810AAD3-97B8-1F51-02FE-8578E132F30F}"/>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11" name="TextBox 10">
            <a:extLst>
              <a:ext uri="{FF2B5EF4-FFF2-40B4-BE49-F238E27FC236}">
                <a16:creationId xmlns:a16="http://schemas.microsoft.com/office/drawing/2014/main" id="{1AB4179C-D36E-B80F-1A41-D119157189E4}"/>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6" name="Picture 5">
            <a:extLst>
              <a:ext uri="{FF2B5EF4-FFF2-40B4-BE49-F238E27FC236}">
                <a16:creationId xmlns:a16="http://schemas.microsoft.com/office/drawing/2014/main" id="{54BE85F7-7D9E-97C4-5E7B-ADC7CF7C3A2D}"/>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5244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B888577B-C92D-3D6C-8E5C-B41C003A278F}"/>
              </a:ext>
            </a:extLst>
          </p:cNvPr>
          <p:cNvSpPr txBox="1"/>
          <p:nvPr/>
        </p:nvSpPr>
        <p:spPr>
          <a:xfrm>
            <a:off x="3375519" y="978474"/>
            <a:ext cx="8584163" cy="3416320"/>
          </a:xfrm>
          <a:prstGeom prst="rect">
            <a:avLst/>
          </a:prstGeom>
          <a:noFill/>
        </p:spPr>
        <p:txBody>
          <a:bodyPr wrap="square" rtlCol="0">
            <a:spAutoFit/>
          </a:bodyPr>
          <a:lstStyle/>
          <a:p>
            <a:r>
              <a:rPr lang="en-US" sz="2400" dirty="0"/>
              <a:t>Question #5</a:t>
            </a:r>
          </a:p>
          <a:p>
            <a:endParaRPr lang="en-US" sz="2400" dirty="0"/>
          </a:p>
          <a:p>
            <a:r>
              <a:rPr lang="en-US" sz="2400" dirty="0"/>
              <a:t>Rattlesnake beans are traditionally grown in the American South. What is unique about their appearance when fresh?</a:t>
            </a:r>
          </a:p>
          <a:p>
            <a:endParaRPr lang="en-US" sz="2400" dirty="0"/>
          </a:p>
          <a:p>
            <a:pPr marL="342900" indent="-342900">
              <a:buAutoNum type="alphaUcPeriod"/>
            </a:pPr>
            <a:r>
              <a:rPr lang="en-US" sz="2400" dirty="0"/>
              <a:t>Tan pods with brown streaks</a:t>
            </a:r>
          </a:p>
          <a:p>
            <a:pPr marL="342900" indent="-342900">
              <a:buAutoNum type="alphaUcPeriod"/>
            </a:pPr>
            <a:r>
              <a:rPr lang="en-US" sz="2400" dirty="0"/>
              <a:t>Pale with green eyes</a:t>
            </a:r>
          </a:p>
          <a:p>
            <a:pPr marL="342900" indent="-342900">
              <a:buAutoNum type="alphaUcPeriod"/>
            </a:pPr>
            <a:r>
              <a:rPr lang="en-US" sz="2400" dirty="0"/>
              <a:t>Green pods with purple streaks</a:t>
            </a:r>
          </a:p>
          <a:p>
            <a:pPr marL="342900" indent="-342900">
              <a:buAutoNum type="alphaUcPeriod"/>
            </a:pPr>
            <a:r>
              <a:rPr lang="en-US" sz="2400" dirty="0"/>
              <a:t>Red pods with black tips</a:t>
            </a:r>
          </a:p>
        </p:txBody>
      </p:sp>
      <p:sp>
        <p:nvSpPr>
          <p:cNvPr id="9" name="TextBox 8">
            <a:extLst>
              <a:ext uri="{FF2B5EF4-FFF2-40B4-BE49-F238E27FC236}">
                <a16:creationId xmlns:a16="http://schemas.microsoft.com/office/drawing/2014/main" id="{0DA34C6C-85A5-02F0-42C1-7B8C983D475F}"/>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6" name="TextBox 5">
            <a:extLst>
              <a:ext uri="{FF2B5EF4-FFF2-40B4-BE49-F238E27FC236}">
                <a16:creationId xmlns:a16="http://schemas.microsoft.com/office/drawing/2014/main" id="{DA65FABB-A971-1791-5B1C-6924AE3ED3EE}"/>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7" name="TextBox 6">
            <a:extLst>
              <a:ext uri="{FF2B5EF4-FFF2-40B4-BE49-F238E27FC236}">
                <a16:creationId xmlns:a16="http://schemas.microsoft.com/office/drawing/2014/main" id="{93C89582-F2C3-41F0-AB9D-19DFF1367141}"/>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5" name="Picture 4">
            <a:extLst>
              <a:ext uri="{FF2B5EF4-FFF2-40B4-BE49-F238E27FC236}">
                <a16:creationId xmlns:a16="http://schemas.microsoft.com/office/drawing/2014/main" id="{77B15798-ED46-3C94-0951-0A3283718AA7}"/>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3083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31F342D-9938-CDC4-B32C-EF0C6AF079FC}"/>
              </a:ext>
            </a:extLst>
          </p:cNvPr>
          <p:cNvSpPr txBox="1"/>
          <p:nvPr/>
        </p:nvSpPr>
        <p:spPr>
          <a:xfrm>
            <a:off x="3375519" y="978474"/>
            <a:ext cx="8584163" cy="2677656"/>
          </a:xfrm>
          <a:prstGeom prst="rect">
            <a:avLst/>
          </a:prstGeom>
          <a:noFill/>
        </p:spPr>
        <p:txBody>
          <a:bodyPr wrap="square" rtlCol="0">
            <a:spAutoFit/>
          </a:bodyPr>
          <a:lstStyle/>
          <a:p>
            <a:r>
              <a:rPr lang="en-US" sz="2400" dirty="0"/>
              <a:t>Question #6</a:t>
            </a:r>
          </a:p>
          <a:p>
            <a:endParaRPr lang="en-US" sz="2400" dirty="0"/>
          </a:p>
          <a:p>
            <a:r>
              <a:rPr lang="en-US" sz="2400" dirty="0"/>
              <a:t>Heirloom beans are considered ideal for cooking when they are soft and chalky, as this indicates peak freshness.</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7" name="TextBox 6">
            <a:extLst>
              <a:ext uri="{FF2B5EF4-FFF2-40B4-BE49-F238E27FC236}">
                <a16:creationId xmlns:a16="http://schemas.microsoft.com/office/drawing/2014/main" id="{721B3A97-8127-2AD2-9318-2D31F0F1A10C}"/>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11" name="TextBox 10">
            <a:extLst>
              <a:ext uri="{FF2B5EF4-FFF2-40B4-BE49-F238E27FC236}">
                <a16:creationId xmlns:a16="http://schemas.microsoft.com/office/drawing/2014/main" id="{FFA5FFE7-EA77-7C9E-EB5A-E84EA1ACDE1B}"/>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6" name="Picture 5">
            <a:extLst>
              <a:ext uri="{FF2B5EF4-FFF2-40B4-BE49-F238E27FC236}">
                <a16:creationId xmlns:a16="http://schemas.microsoft.com/office/drawing/2014/main" id="{015C792F-6A65-C9A5-9D5B-92D4BCD00648}"/>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0196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DD098FC-D8F6-8E78-ADAF-69081F4FB6DF}"/>
              </a:ext>
            </a:extLst>
          </p:cNvPr>
          <p:cNvSpPr txBox="1"/>
          <p:nvPr/>
        </p:nvSpPr>
        <p:spPr>
          <a:xfrm>
            <a:off x="3375519" y="978474"/>
            <a:ext cx="8584163" cy="3416320"/>
          </a:xfrm>
          <a:prstGeom prst="rect">
            <a:avLst/>
          </a:prstGeom>
          <a:noFill/>
        </p:spPr>
        <p:txBody>
          <a:bodyPr wrap="square" rtlCol="0">
            <a:spAutoFit/>
          </a:bodyPr>
          <a:lstStyle/>
          <a:p>
            <a:r>
              <a:rPr lang="en-US" sz="2400" dirty="0"/>
              <a:t>Question #7</a:t>
            </a:r>
          </a:p>
          <a:p>
            <a:endParaRPr lang="en-US" sz="2400" dirty="0"/>
          </a:p>
          <a:p>
            <a:r>
              <a:rPr lang="en-US" sz="2400" dirty="0"/>
              <a:t>Which heirloom bean varieties are highlighted as ideal for baked beans and casseroles?</a:t>
            </a:r>
          </a:p>
          <a:p>
            <a:endParaRPr lang="en-US" sz="2400" dirty="0"/>
          </a:p>
          <a:p>
            <a:pPr marL="342900" indent="-342900">
              <a:buAutoNum type="alphaUcPeriod"/>
            </a:pPr>
            <a:r>
              <a:rPr lang="en-US" sz="2400" dirty="0"/>
              <a:t>Borlotti and Royal Corona</a:t>
            </a:r>
          </a:p>
          <a:p>
            <a:pPr marL="342900" indent="-342900">
              <a:buAutoNum type="alphaUcPeriod"/>
            </a:pPr>
            <a:r>
              <a:rPr lang="en-US" sz="2400" dirty="0"/>
              <a:t>Pinto and Black Turtle</a:t>
            </a:r>
          </a:p>
          <a:p>
            <a:pPr marL="342900" indent="-342900">
              <a:buAutoNum type="alphaUcPeriod"/>
            </a:pPr>
            <a:r>
              <a:rPr lang="en-US" sz="2400" dirty="0"/>
              <a:t>Scarlet Runner and Ful Medames</a:t>
            </a:r>
          </a:p>
          <a:p>
            <a:pPr marL="342900" indent="-342900">
              <a:buAutoNum type="alphaUcPeriod"/>
            </a:pPr>
            <a:r>
              <a:rPr lang="en-US" sz="2400" dirty="0"/>
              <a:t>Yellow Eye and King of the Early</a:t>
            </a:r>
          </a:p>
        </p:txBody>
      </p:sp>
      <p:sp>
        <p:nvSpPr>
          <p:cNvPr id="7" name="TextBox 6">
            <a:extLst>
              <a:ext uri="{FF2B5EF4-FFF2-40B4-BE49-F238E27FC236}">
                <a16:creationId xmlns:a16="http://schemas.microsoft.com/office/drawing/2014/main" id="{48C9B146-90B9-0129-7D24-190735CD59A5}"/>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11" name="TextBox 10">
            <a:extLst>
              <a:ext uri="{FF2B5EF4-FFF2-40B4-BE49-F238E27FC236}">
                <a16:creationId xmlns:a16="http://schemas.microsoft.com/office/drawing/2014/main" id="{B05A91E8-C593-F912-6485-32964B70A6A8}"/>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6" name="Picture 5">
            <a:extLst>
              <a:ext uri="{FF2B5EF4-FFF2-40B4-BE49-F238E27FC236}">
                <a16:creationId xmlns:a16="http://schemas.microsoft.com/office/drawing/2014/main" id="{30908FE8-594C-758A-3418-74393BED9E88}"/>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2745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D102BD60-B7BF-056E-62DD-52E359B3436D}"/>
              </a:ext>
            </a:extLst>
          </p:cNvPr>
          <p:cNvSpPr txBox="1"/>
          <p:nvPr/>
        </p:nvSpPr>
        <p:spPr>
          <a:xfrm>
            <a:off x="3375519" y="978474"/>
            <a:ext cx="8584163" cy="3416320"/>
          </a:xfrm>
          <a:prstGeom prst="rect">
            <a:avLst/>
          </a:prstGeom>
          <a:noFill/>
        </p:spPr>
        <p:txBody>
          <a:bodyPr wrap="square" rtlCol="0">
            <a:spAutoFit/>
          </a:bodyPr>
          <a:lstStyle/>
          <a:p>
            <a:r>
              <a:rPr lang="en-US" sz="2400" dirty="0"/>
              <a:t>Question #8</a:t>
            </a:r>
          </a:p>
          <a:p>
            <a:endParaRPr lang="en-US" sz="2400" dirty="0"/>
          </a:p>
          <a:p>
            <a:r>
              <a:rPr lang="en-US" sz="2400" dirty="0"/>
              <a:t>What is a unique way to prepare large heirloom beans like Royal Corona or Scarlet Runner?</a:t>
            </a:r>
          </a:p>
          <a:p>
            <a:endParaRPr lang="en-US" sz="2400" dirty="0"/>
          </a:p>
          <a:p>
            <a:pPr marL="342900" indent="-342900">
              <a:buAutoNum type="alphaUcPeriod"/>
            </a:pPr>
            <a:r>
              <a:rPr lang="en-US" sz="2400" dirty="0"/>
              <a:t>Freeze them and eat them raw</a:t>
            </a:r>
          </a:p>
          <a:p>
            <a:pPr marL="342900" indent="-342900">
              <a:buAutoNum type="alphaUcPeriod"/>
            </a:pPr>
            <a:r>
              <a:rPr lang="en-US" sz="2400" dirty="0"/>
              <a:t>Deep-fry them in batter</a:t>
            </a:r>
          </a:p>
          <a:p>
            <a:pPr marL="342900" indent="-342900">
              <a:buAutoNum type="alphaUcPeriod"/>
            </a:pPr>
            <a:r>
              <a:rPr lang="en-US" sz="2400" dirty="0"/>
              <a:t>Grill or pan-roast them</a:t>
            </a:r>
          </a:p>
          <a:p>
            <a:pPr marL="342900" indent="-342900">
              <a:buAutoNum type="alphaUcPeriod"/>
            </a:pPr>
            <a:r>
              <a:rPr lang="en-US" sz="2400" dirty="0"/>
              <a:t>Use them as stuffing for pastries</a:t>
            </a:r>
          </a:p>
        </p:txBody>
      </p:sp>
      <p:sp>
        <p:nvSpPr>
          <p:cNvPr id="7" name="TextBox 6">
            <a:extLst>
              <a:ext uri="{FF2B5EF4-FFF2-40B4-BE49-F238E27FC236}">
                <a16:creationId xmlns:a16="http://schemas.microsoft.com/office/drawing/2014/main" id="{E6B19AC5-205D-325B-1215-46B663B9FFF6}"/>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11" name="TextBox 10">
            <a:extLst>
              <a:ext uri="{FF2B5EF4-FFF2-40B4-BE49-F238E27FC236}">
                <a16:creationId xmlns:a16="http://schemas.microsoft.com/office/drawing/2014/main" id="{CC0DC2B5-F174-C7A0-FACE-3D8C61241955}"/>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6" name="Picture 5">
            <a:extLst>
              <a:ext uri="{FF2B5EF4-FFF2-40B4-BE49-F238E27FC236}">
                <a16:creationId xmlns:a16="http://schemas.microsoft.com/office/drawing/2014/main" id="{BFCC9328-16F0-CAA6-7205-E050499136D5}"/>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4750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04673A4-9E2A-3E09-D532-40BD601E4A3E}"/>
              </a:ext>
            </a:extLst>
          </p:cNvPr>
          <p:cNvSpPr txBox="1"/>
          <p:nvPr/>
        </p:nvSpPr>
        <p:spPr>
          <a:xfrm>
            <a:off x="3375519" y="978474"/>
            <a:ext cx="8584163" cy="2677656"/>
          </a:xfrm>
          <a:prstGeom prst="rect">
            <a:avLst/>
          </a:prstGeom>
          <a:noFill/>
        </p:spPr>
        <p:txBody>
          <a:bodyPr wrap="square" rtlCol="0">
            <a:spAutoFit/>
          </a:bodyPr>
          <a:lstStyle/>
          <a:p>
            <a:r>
              <a:rPr lang="en-US" sz="2400" dirty="0"/>
              <a:t>Question #9</a:t>
            </a:r>
          </a:p>
          <a:p>
            <a:endParaRPr lang="en-US" sz="2400" dirty="0"/>
          </a:p>
          <a:p>
            <a:r>
              <a:rPr lang="en-US" sz="2400" dirty="0"/>
              <a:t>Each heirloom bean contains a unique genetic code shaped by nature and growers over generations.</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7" name="TextBox 6">
            <a:extLst>
              <a:ext uri="{FF2B5EF4-FFF2-40B4-BE49-F238E27FC236}">
                <a16:creationId xmlns:a16="http://schemas.microsoft.com/office/drawing/2014/main" id="{76831930-77D3-9C45-C014-DD518CCC4E1D}"/>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11" name="TextBox 10">
            <a:extLst>
              <a:ext uri="{FF2B5EF4-FFF2-40B4-BE49-F238E27FC236}">
                <a16:creationId xmlns:a16="http://schemas.microsoft.com/office/drawing/2014/main" id="{8620FE32-BB03-AB81-C2A1-4F9ED2F7A898}"/>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6" name="Picture 5">
            <a:extLst>
              <a:ext uri="{FF2B5EF4-FFF2-40B4-BE49-F238E27FC236}">
                <a16:creationId xmlns:a16="http://schemas.microsoft.com/office/drawing/2014/main" id="{67EFBD76-3280-8D39-C811-E8DD8EFFF437}"/>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41932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9" name="TextBox 8">
            <a:extLst>
              <a:ext uri="{FF2B5EF4-FFF2-40B4-BE49-F238E27FC236}">
                <a16:creationId xmlns:a16="http://schemas.microsoft.com/office/drawing/2014/main" id="{2B50A40A-5109-9AD5-0DEB-B62B3D620AF8}"/>
              </a:ext>
            </a:extLst>
          </p:cNvPr>
          <p:cNvSpPr txBox="1"/>
          <p:nvPr/>
        </p:nvSpPr>
        <p:spPr>
          <a:xfrm>
            <a:off x="3375519" y="978474"/>
            <a:ext cx="8584163" cy="3416320"/>
          </a:xfrm>
          <a:prstGeom prst="rect">
            <a:avLst/>
          </a:prstGeom>
          <a:noFill/>
        </p:spPr>
        <p:txBody>
          <a:bodyPr wrap="square" rtlCol="0">
            <a:spAutoFit/>
          </a:bodyPr>
          <a:lstStyle/>
          <a:p>
            <a:r>
              <a:rPr lang="en-US" sz="2400" dirty="0"/>
              <a:t>Question #10</a:t>
            </a:r>
          </a:p>
          <a:p>
            <a:endParaRPr lang="en-US" sz="2400" dirty="0"/>
          </a:p>
          <a:p>
            <a:r>
              <a:rPr lang="en-US" sz="2400" dirty="0"/>
              <a:t>Why is a splash of sherry vinegar added at the end of preparing the Tiger’s Eye Bean Stew?</a:t>
            </a:r>
          </a:p>
          <a:p>
            <a:endParaRPr lang="en-US" sz="2400" dirty="0"/>
          </a:p>
          <a:p>
            <a:pPr marL="342900" indent="-342900">
              <a:buAutoNum type="alphaUcPeriod"/>
            </a:pPr>
            <a:r>
              <a:rPr lang="en-US" sz="2400" dirty="0"/>
              <a:t>To thicken the stew</a:t>
            </a:r>
          </a:p>
          <a:p>
            <a:pPr marL="342900" indent="-342900">
              <a:buAutoNum type="alphaUcPeriod"/>
            </a:pPr>
            <a:r>
              <a:rPr lang="en-US" sz="2400" dirty="0"/>
              <a:t>To balance flavors</a:t>
            </a:r>
          </a:p>
          <a:p>
            <a:pPr marL="342900" indent="-342900">
              <a:buAutoNum type="alphaUcPeriod"/>
            </a:pPr>
            <a:r>
              <a:rPr lang="en-US" sz="2400" dirty="0"/>
              <a:t>To add color</a:t>
            </a:r>
          </a:p>
          <a:p>
            <a:pPr marL="342900" indent="-342900">
              <a:buAutoNum type="alphaUcPeriod"/>
            </a:pPr>
            <a:r>
              <a:rPr lang="en-US" sz="2400" dirty="0"/>
              <a:t>To preserve the stew</a:t>
            </a:r>
          </a:p>
        </p:txBody>
      </p:sp>
      <p:sp>
        <p:nvSpPr>
          <p:cNvPr id="7" name="TextBox 6">
            <a:extLst>
              <a:ext uri="{FF2B5EF4-FFF2-40B4-BE49-F238E27FC236}">
                <a16:creationId xmlns:a16="http://schemas.microsoft.com/office/drawing/2014/main" id="{869F2F4A-D4C8-7A05-1C9E-23EECC193289}"/>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11" name="TextBox 10">
            <a:extLst>
              <a:ext uri="{FF2B5EF4-FFF2-40B4-BE49-F238E27FC236}">
                <a16:creationId xmlns:a16="http://schemas.microsoft.com/office/drawing/2014/main" id="{83CE9AE7-597E-E86C-93F0-436219649A5E}"/>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5" name="Picture 4">
            <a:extLst>
              <a:ext uri="{FF2B5EF4-FFF2-40B4-BE49-F238E27FC236}">
                <a16:creationId xmlns:a16="http://schemas.microsoft.com/office/drawing/2014/main" id="{78E3D7C0-27B4-A1C9-6192-CA82C2271B04}"/>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3045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arn(inVertic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arn(inVertic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arn(inVertical)">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1140993"/>
            <a:ext cx="8584163" cy="4662815"/>
          </a:xfrm>
          <a:prstGeom prst="rect">
            <a:avLst/>
          </a:prstGeom>
          <a:noFill/>
        </p:spPr>
        <p:txBody>
          <a:bodyPr wrap="square" rtlCol="0">
            <a:spAutoFit/>
          </a:bodyPr>
          <a:lstStyle/>
          <a:p>
            <a:r>
              <a:rPr lang="en-US" sz="1350" dirty="0"/>
              <a:t>Unlike commercial beans bred for high yields and uniformity, heirloom bean varieties are cherished for their rich flavors, vibrant colors, and deep cultural roots that are often passed down for generations within families or communities. Each type has a story, reflecting the culinary traditions and agricultural heritage of specific regions around the world. </a:t>
            </a:r>
          </a:p>
          <a:p>
            <a:endParaRPr lang="en-US" sz="1350" dirty="0"/>
          </a:p>
          <a:p>
            <a:r>
              <a:rPr lang="en-US" sz="1350" dirty="0"/>
              <a:t>Historically, beans have been a staple in human diets for thousands of years. Archaeological evidence shows that beans were cultivated in the Americas as early as 7,000 years ago, particularly in Mesoamerica and the Andes. Many heirloom varieties today descend from these ancient lineages, preserved by Indigenous communities and small-scale farmers who selected for flavor, nutrition, and climate resilience rather than mass production traits. These beans became deeply embedded in local foodways, adapted to diverse microclimates and soil conditions.</a:t>
            </a:r>
          </a:p>
          <a:p>
            <a:endParaRPr lang="en-US" sz="1350" dirty="0"/>
          </a:p>
          <a:p>
            <a:r>
              <a:rPr lang="en-US" sz="1350" dirty="0"/>
              <a:t>Heirloom beans are typically grown using traditional, sustainable methods that emphasize biodiversity and seed preservation. As open-pollinated plants, they allow farmers to save seeds each season, maintaining regional traits and genetic diversity. Grown as bush or pole types depending on the variety, they require little more than sun, water, and support, and often thrive in organic or regenerative systems. </a:t>
            </a:r>
          </a:p>
          <a:p>
            <a:endParaRPr lang="en-US" sz="1350" dirty="0"/>
          </a:p>
          <a:p>
            <a:r>
              <a:rPr lang="en-US" sz="1350" dirty="0"/>
              <a:t>Production remains small-scale and hands-on, with harvesting, drying, and shelling often done manually to protect quality and seed viability. After drying, beans are stored in breathable containers and sold through farmers markets, specialty retailers, or seed-saving networks, rather than mass-market channels.</a:t>
            </a:r>
          </a:p>
          <a:p>
            <a:endParaRPr lang="en-US" sz="1350" dirty="0"/>
          </a:p>
          <a:p>
            <a:r>
              <a:rPr lang="en-US" sz="1350" dirty="0"/>
              <a:t>Beyond their nutritional value, heirloom beans are prized by chefs for their complex textures and ability to elevate simple dishes. In an age of agricultural uniformity, they represent a flavorful act of preservation and a connection to the past, reminding us that diversity on the plate begins with diversity in the field.</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ALL ABOUT HEIRLOOM BEANS</a:t>
            </a:r>
          </a:p>
        </p:txBody>
      </p:sp>
      <p:sp>
        <p:nvSpPr>
          <p:cNvPr id="7" name="TextBox 6">
            <a:extLst>
              <a:ext uri="{FF2B5EF4-FFF2-40B4-BE49-F238E27FC236}">
                <a16:creationId xmlns:a16="http://schemas.microsoft.com/office/drawing/2014/main" id="{87851EF7-3EDA-2BF5-2909-BA521D546369}"/>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9" name="TextBox 8">
            <a:extLst>
              <a:ext uri="{FF2B5EF4-FFF2-40B4-BE49-F238E27FC236}">
                <a16:creationId xmlns:a16="http://schemas.microsoft.com/office/drawing/2014/main" id="{AAC54736-E2A0-C86D-9B5A-120E5D7251FC}"/>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Tree>
    <p:extLst>
      <p:ext uri="{BB962C8B-B14F-4D97-AF65-F5344CB8AC3E}">
        <p14:creationId xmlns:p14="http://schemas.microsoft.com/office/powerpoint/2010/main" val="3755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barn(inVertical)">
                                      <p:cBhvr>
                                        <p:cTn id="2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1536173"/>
            <a:ext cx="858416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Stay tuned for the next ACF Ingredient of the Month! Be sure to visit the Online Learning Center (OLC) to download a copy of each month’s ingredient presentation. </a:t>
            </a:r>
            <a:r>
              <a:rPr lang="en-US" sz="1600" dirty="0">
                <a:solidFill>
                  <a:prstClr val="black"/>
                </a:solidFill>
                <a:latin typeface="Calibri" panose="020F0502020204030204"/>
              </a:rPr>
              <a:t>Don’t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forget to take the official IOTM quiz through the OLC to earn one hour of continuing education credits toward professional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www.acfchefs.org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www.acfchefs.org/olc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www.acfchefs.org/iotm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600" dirty="0"/>
          </a:p>
          <a:p>
            <a:endParaRPr lang="en-US" sz="1600" dirty="0"/>
          </a:p>
          <a:p>
            <a:endParaRPr lang="en-US" sz="1600" dirty="0"/>
          </a:p>
          <a:p>
            <a:endParaRPr lang="en-US" sz="16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JOIN US NEXT MONTH!</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6" name="TextBox 5">
            <a:extLst>
              <a:ext uri="{FF2B5EF4-FFF2-40B4-BE49-F238E27FC236}">
                <a16:creationId xmlns:a16="http://schemas.microsoft.com/office/drawing/2014/main" id="{E10581C8-0327-66E7-4E4C-548CB100429D}"/>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7" name="TextBox 6">
            <a:extLst>
              <a:ext uri="{FF2B5EF4-FFF2-40B4-BE49-F238E27FC236}">
                <a16:creationId xmlns:a16="http://schemas.microsoft.com/office/drawing/2014/main" id="{81F067C3-7326-5771-D3BC-81EBAF7BA7A1}"/>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5" name="Picture 4">
            <a:extLst>
              <a:ext uri="{FF2B5EF4-FFF2-40B4-BE49-F238E27FC236}">
                <a16:creationId xmlns:a16="http://schemas.microsoft.com/office/drawing/2014/main" id="{3CE9B8AE-BFB7-81AD-2FA7-17CEF932EB61}"/>
              </a:ext>
            </a:extLst>
          </p:cNvPr>
          <p:cNvPicPr>
            <a:picLocks noChangeAspect="1"/>
          </p:cNvPicPr>
          <p:nvPr/>
        </p:nvPicPr>
        <p:blipFill>
          <a:blip r:embed="rId5">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2149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HEALTHY INGREDIENT CONTRIBUTION</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C8937B0-F42A-126A-D447-55445E406EC1}"/>
              </a:ext>
            </a:extLst>
          </p:cNvPr>
          <p:cNvSpPr txBox="1"/>
          <p:nvPr/>
        </p:nvSpPr>
        <p:spPr>
          <a:xfrm>
            <a:off x="2239617" y="5874792"/>
            <a:ext cx="8110331" cy="246221"/>
          </a:xfrm>
          <a:prstGeom prst="rect">
            <a:avLst/>
          </a:prstGeom>
          <a:noFill/>
        </p:spPr>
        <p:txBody>
          <a:bodyPr wrap="square" rtlCol="0">
            <a:spAutoFit/>
          </a:bodyPr>
          <a:lstStyle/>
          <a:p>
            <a:r>
              <a:rPr lang="en-US" sz="1000" i="1" dirty="0"/>
              <a:t>Nutritional Information/Values from </a:t>
            </a:r>
            <a:r>
              <a:rPr lang="en-US" sz="1000" i="1" dirty="0">
                <a:hlinkClick r:id="rId2"/>
              </a:rPr>
              <a:t>USDA FoodData Central</a:t>
            </a:r>
            <a:endParaRPr lang="en-US" sz="1000" i="1" dirty="0"/>
          </a:p>
        </p:txBody>
      </p:sp>
      <p:sp>
        <p:nvSpPr>
          <p:cNvPr id="7" name="TextBox 6">
            <a:extLst>
              <a:ext uri="{FF2B5EF4-FFF2-40B4-BE49-F238E27FC236}">
                <a16:creationId xmlns:a16="http://schemas.microsoft.com/office/drawing/2014/main" id="{644B7AA7-C5A1-B5F9-DD25-3657E9011588}"/>
              </a:ext>
            </a:extLst>
          </p:cNvPr>
          <p:cNvSpPr txBox="1"/>
          <p:nvPr/>
        </p:nvSpPr>
        <p:spPr>
          <a:xfrm>
            <a:off x="3353273" y="1020678"/>
            <a:ext cx="8584163" cy="830997"/>
          </a:xfrm>
          <a:prstGeom prst="rect">
            <a:avLst/>
          </a:prstGeom>
          <a:noFill/>
        </p:spPr>
        <p:txBody>
          <a:bodyPr wrap="square" rtlCol="0">
            <a:spAutoFit/>
          </a:bodyPr>
          <a:lstStyle/>
          <a:p>
            <a:r>
              <a:rPr lang="en-US" sz="1200" dirty="0"/>
              <a:t>Heirloom beans such as cranberry, Jacob's Cattle, Anasazi, Scarlet Runner, and Yellow Eye are nutrient-dense legumes that provide a powerhouse of fiber, protein, vitamins, and minerals. Their nutritional profile supports heart health, blood sugar regulation, digestive wellness, and sustainable energy. Although nutritional values may vary slightly by variety, the general nutritional profile of 1 cup (approx. 170g) of cooked heirloom beans is comprised of:</a:t>
            </a:r>
          </a:p>
        </p:txBody>
      </p:sp>
      <p:sp>
        <p:nvSpPr>
          <p:cNvPr id="6" name="TextBox 5">
            <a:extLst>
              <a:ext uri="{FF2B5EF4-FFF2-40B4-BE49-F238E27FC236}">
                <a16:creationId xmlns:a16="http://schemas.microsoft.com/office/drawing/2014/main" id="{655B0A8E-235B-EE8E-98FC-3F253703130D}"/>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9" name="TextBox 8">
            <a:extLst>
              <a:ext uri="{FF2B5EF4-FFF2-40B4-BE49-F238E27FC236}">
                <a16:creationId xmlns:a16="http://schemas.microsoft.com/office/drawing/2014/main" id="{EA584B15-A712-1920-9FB7-699C3A67C278}"/>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11" name="Picture 10">
            <a:extLst>
              <a:ext uri="{FF2B5EF4-FFF2-40B4-BE49-F238E27FC236}">
                <a16:creationId xmlns:a16="http://schemas.microsoft.com/office/drawing/2014/main" id="{AB93C082-A56E-6A1C-D9F6-9139199DC43D}"/>
              </a:ext>
            </a:extLst>
          </p:cNvPr>
          <p:cNvPicPr>
            <a:picLocks noChangeAspect="1"/>
          </p:cNvPicPr>
          <p:nvPr/>
        </p:nvPicPr>
        <p:blipFill>
          <a:blip r:embed="rId3">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0608604C-C98B-E10E-D7FF-EB1803CD975A}"/>
              </a:ext>
            </a:extLst>
          </p:cNvPr>
          <p:cNvSpPr txBox="1"/>
          <p:nvPr/>
        </p:nvSpPr>
        <p:spPr>
          <a:xfrm>
            <a:off x="3331028" y="1982172"/>
            <a:ext cx="4224803" cy="3785652"/>
          </a:xfrm>
          <a:prstGeom prst="rect">
            <a:avLst/>
          </a:prstGeom>
          <a:noFill/>
        </p:spPr>
        <p:txBody>
          <a:bodyPr wrap="square" rtlCol="0">
            <a:spAutoFit/>
          </a:bodyPr>
          <a:lstStyle/>
          <a:p>
            <a:pPr marL="285750" indent="-285750">
              <a:buFont typeface="Arial" panose="020B0604020202020204" pitchFamily="34" charset="0"/>
              <a:buChar char="•"/>
            </a:pPr>
            <a:r>
              <a:rPr lang="en-US" sz="1200" b="1" dirty="0"/>
              <a:t>Calories: 240</a:t>
            </a:r>
          </a:p>
          <a:p>
            <a:pPr marL="742950" lvl="1" indent="-285750">
              <a:buFont typeface="Arial" panose="020B0604020202020204" pitchFamily="34" charset="0"/>
              <a:buChar char="•"/>
            </a:pPr>
            <a:r>
              <a:rPr lang="en-US" sz="1200" dirty="0"/>
              <a:t>Calories provide energy and fuel for every bodily function from thinking to physical activity</a:t>
            </a:r>
          </a:p>
          <a:p>
            <a:pPr marL="285750" indent="-285750">
              <a:buFont typeface="Arial" panose="020B0604020202020204" pitchFamily="34" charset="0"/>
              <a:buChar char="•"/>
            </a:pPr>
            <a:r>
              <a:rPr lang="en-US" sz="1200" b="1" dirty="0"/>
              <a:t>Protein: 15g (30% DV)</a:t>
            </a:r>
          </a:p>
          <a:p>
            <a:pPr marL="742950" lvl="1" indent="-285750">
              <a:buFont typeface="Arial" panose="020B0604020202020204" pitchFamily="34" charset="0"/>
              <a:buChar char="•"/>
            </a:pPr>
            <a:r>
              <a:rPr lang="en-US" sz="1200" dirty="0"/>
              <a:t>Protein builds and repairs tissues, including muscle, skin, and organs as well as being important for enzyme and hormone production</a:t>
            </a:r>
          </a:p>
          <a:p>
            <a:pPr marL="285750" indent="-285750">
              <a:buFont typeface="Arial" panose="020B0604020202020204" pitchFamily="34" charset="0"/>
              <a:buChar char="•"/>
            </a:pPr>
            <a:r>
              <a:rPr lang="en-US" sz="1200" b="1" dirty="0"/>
              <a:t>Dietary Fiber: 15g (54% DV)</a:t>
            </a:r>
          </a:p>
          <a:p>
            <a:pPr marL="742950" lvl="1" indent="-285750">
              <a:buFont typeface="Arial" panose="020B0604020202020204" pitchFamily="34" charset="0"/>
              <a:buChar char="•"/>
            </a:pPr>
            <a:r>
              <a:rPr lang="en-US" sz="1200" dirty="0"/>
              <a:t>Dietary fiber supports digestion by promoting healthy bowel movements and helps reduce cholesterol, controls blood sugar, and supports long-term heart and gut health</a:t>
            </a:r>
          </a:p>
          <a:p>
            <a:pPr marL="285750" indent="-285750">
              <a:buFont typeface="Arial" panose="020B0604020202020204" pitchFamily="34" charset="0"/>
              <a:buChar char="•"/>
            </a:pPr>
            <a:r>
              <a:rPr lang="en-US" sz="1200" b="1" dirty="0"/>
              <a:t>Total Fat: 1g (1% DV)</a:t>
            </a:r>
          </a:p>
          <a:p>
            <a:pPr marL="742950" lvl="1" indent="-285750">
              <a:buFont typeface="Arial" panose="020B0604020202020204" pitchFamily="34" charset="0"/>
              <a:buChar char="•"/>
            </a:pPr>
            <a:r>
              <a:rPr lang="en-US" sz="1200" dirty="0"/>
              <a:t>Fat provides energy, helps absorb fat-soluble vitamins, protects organs, and is essential for brain function and hormone production</a:t>
            </a:r>
          </a:p>
          <a:p>
            <a:pPr marL="285750" indent="-285750">
              <a:buFont typeface="Arial" panose="020B0604020202020204" pitchFamily="34" charset="0"/>
              <a:buChar char="•"/>
            </a:pPr>
            <a:r>
              <a:rPr lang="en-US" sz="1200" b="1" dirty="0"/>
              <a:t>Carbohydrates: 40g (15% DV)</a:t>
            </a:r>
          </a:p>
          <a:p>
            <a:pPr marL="742950" lvl="1" indent="-285750">
              <a:buFont typeface="Arial" panose="020B0604020202020204" pitchFamily="34" charset="0"/>
              <a:buChar char="•"/>
            </a:pPr>
            <a:r>
              <a:rPr lang="en-US" sz="1200" dirty="0"/>
              <a:t>Carbohydrates are a primary source of energy for the brain and muscles and are digested slowly which helps with energy stability and blood sugar control</a:t>
            </a:r>
          </a:p>
        </p:txBody>
      </p:sp>
      <p:sp>
        <p:nvSpPr>
          <p:cNvPr id="13" name="TextBox 12">
            <a:extLst>
              <a:ext uri="{FF2B5EF4-FFF2-40B4-BE49-F238E27FC236}">
                <a16:creationId xmlns:a16="http://schemas.microsoft.com/office/drawing/2014/main" id="{8B494B29-1DE4-811A-3D34-1F3323223D10}"/>
              </a:ext>
            </a:extLst>
          </p:cNvPr>
          <p:cNvSpPr txBox="1"/>
          <p:nvPr/>
        </p:nvSpPr>
        <p:spPr>
          <a:xfrm>
            <a:off x="7555831" y="1982172"/>
            <a:ext cx="4224803" cy="4154984"/>
          </a:xfrm>
          <a:prstGeom prst="rect">
            <a:avLst/>
          </a:prstGeom>
          <a:noFill/>
        </p:spPr>
        <p:txBody>
          <a:bodyPr wrap="square" rtlCol="0">
            <a:spAutoFit/>
          </a:bodyPr>
          <a:lstStyle/>
          <a:p>
            <a:pPr marL="285750" indent="-285750">
              <a:buFont typeface="Arial" panose="020B0604020202020204" pitchFamily="34" charset="0"/>
              <a:buChar char="•"/>
            </a:pPr>
            <a:r>
              <a:rPr lang="en-US" sz="1200" b="1" dirty="0"/>
              <a:t>Iron: 4.5mg (25% DV)</a:t>
            </a:r>
          </a:p>
          <a:p>
            <a:pPr marL="742950" lvl="1" indent="-285750">
              <a:buFont typeface="Arial" panose="020B0604020202020204" pitchFamily="34" charset="0"/>
              <a:buChar char="•"/>
            </a:pPr>
            <a:r>
              <a:rPr lang="en-US" sz="1200" dirty="0"/>
              <a:t>Iron is essential for making hemoglobin (transports oxygen in the blood), helps prevent fatigue, and supports immune function</a:t>
            </a:r>
          </a:p>
          <a:p>
            <a:pPr marL="285750" indent="-285750">
              <a:buFont typeface="Arial" panose="020B0604020202020204" pitchFamily="34" charset="0"/>
              <a:buChar char="•"/>
            </a:pPr>
            <a:r>
              <a:rPr lang="en-US" sz="1200" b="1" dirty="0"/>
              <a:t>Magnesium: 85mg (20% DV)</a:t>
            </a:r>
          </a:p>
          <a:p>
            <a:pPr marL="742950" lvl="1" indent="-285750">
              <a:buFont typeface="Arial" panose="020B0604020202020204" pitchFamily="34" charset="0"/>
              <a:buChar char="•"/>
            </a:pPr>
            <a:r>
              <a:rPr lang="en-US" sz="1200" dirty="0"/>
              <a:t>Magnesium is involved in over 300 biochemical reactions including muscle/nerve function, blood sugar control, and blood pressure regulation</a:t>
            </a:r>
          </a:p>
          <a:p>
            <a:pPr marL="285750" indent="-285750">
              <a:buFont typeface="Arial" panose="020B0604020202020204" pitchFamily="34" charset="0"/>
              <a:buChar char="•"/>
            </a:pPr>
            <a:r>
              <a:rPr lang="en-US" sz="1200" b="1" dirty="0"/>
              <a:t>Potassium: 750mg (16% DV)</a:t>
            </a:r>
          </a:p>
          <a:p>
            <a:pPr marL="742950" lvl="1" indent="-285750">
              <a:buFont typeface="Arial" panose="020B0604020202020204" pitchFamily="34" charset="0"/>
              <a:buChar char="•"/>
            </a:pPr>
            <a:r>
              <a:rPr lang="en-US" sz="1200" dirty="0"/>
              <a:t>Potassium helps regulate fluid balance, muscle contractions, and nerve signals</a:t>
            </a:r>
          </a:p>
          <a:p>
            <a:pPr marL="285750" indent="-285750">
              <a:buFont typeface="Arial" panose="020B0604020202020204" pitchFamily="34" charset="0"/>
              <a:buChar char="•"/>
            </a:pPr>
            <a:r>
              <a:rPr lang="en-US" sz="1200" b="1" dirty="0"/>
              <a:t>Folate (Vitamin B9): 300mcg (75% DV)</a:t>
            </a:r>
          </a:p>
          <a:p>
            <a:pPr marL="742950" lvl="1" indent="-285750">
              <a:buFont typeface="Arial" panose="020B0604020202020204" pitchFamily="34" charset="0"/>
              <a:buChar char="•"/>
            </a:pPr>
            <a:r>
              <a:rPr lang="en-US" sz="1200" dirty="0"/>
              <a:t>Folate is crucial for DNA synthesis and cell division, both of which are very important during pregnancy</a:t>
            </a:r>
          </a:p>
          <a:p>
            <a:pPr marL="285750" indent="-285750">
              <a:buFont typeface="Arial" panose="020B0604020202020204" pitchFamily="34" charset="0"/>
              <a:buChar char="•"/>
            </a:pPr>
            <a:r>
              <a:rPr lang="en-US" sz="1200" b="1" dirty="0"/>
              <a:t>Zinc: 2.2mg (20% DV)</a:t>
            </a:r>
          </a:p>
          <a:p>
            <a:pPr marL="742950" lvl="1" indent="-285750">
              <a:buFont typeface="Arial" panose="020B0604020202020204" pitchFamily="34" charset="0"/>
              <a:buChar char="•"/>
            </a:pPr>
            <a:r>
              <a:rPr lang="en-US" sz="1200" dirty="0"/>
              <a:t>Zinc supports immune function, wound healing, DNA synthesis, cell growth, helps fight infection, and supports healthy skin and vision</a:t>
            </a:r>
          </a:p>
          <a:p>
            <a:pPr marL="285750" indent="-285750">
              <a:buFont typeface="Arial" panose="020B0604020202020204" pitchFamily="34" charset="0"/>
              <a:buChar char="•"/>
            </a:pPr>
            <a:r>
              <a:rPr lang="en-US" sz="1200" b="1" dirty="0"/>
              <a:t>Calcium: 60mg (5% DV)</a:t>
            </a:r>
          </a:p>
          <a:p>
            <a:pPr marL="742950" lvl="1" indent="-285750">
              <a:buFont typeface="Arial" panose="020B0604020202020204" pitchFamily="34" charset="0"/>
              <a:buChar char="•"/>
            </a:pPr>
            <a:r>
              <a:rPr lang="en-US" sz="1200" dirty="0"/>
              <a:t>Calcium is vital for building and maintaining strong bones/teeth and helps support muscle function, nerve signaling, and heart rhythm</a:t>
            </a:r>
          </a:p>
        </p:txBody>
      </p:sp>
    </p:spTree>
    <p:extLst>
      <p:ext uri="{BB962C8B-B14F-4D97-AF65-F5344CB8AC3E}">
        <p14:creationId xmlns:p14="http://schemas.microsoft.com/office/powerpoint/2010/main" val="3143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arn(inVertical)">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barn(inVertical)">
                                      <p:cBhvr>
                                        <p:cTn id="28" dur="500"/>
                                        <p:tgtEl>
                                          <p:spTgt spid="5">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barn(inVertical)">
                                      <p:cBhvr>
                                        <p:cTn id="31" dur="5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barn(inVertical)">
                                      <p:cBhvr>
                                        <p:cTn id="36" dur="500"/>
                                        <p:tgtEl>
                                          <p:spTgt spid="5">
                                            <p:txEl>
                                              <p:pRg st="6" end="6"/>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barn(inVertical)">
                                      <p:cBhvr>
                                        <p:cTn id="39" dur="500"/>
                                        <p:tgtEl>
                                          <p:spTgt spid="5">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Effect transition="in" filter="barn(inVertical)">
                                      <p:cBhvr>
                                        <p:cTn id="44" dur="500"/>
                                        <p:tgtEl>
                                          <p:spTgt spid="5">
                                            <p:txEl>
                                              <p:pRg st="8" end="8"/>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arn(inVertical)">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barn(inVertical)">
                                      <p:cBhvr>
                                        <p:cTn id="52" dur="500"/>
                                        <p:tgtEl>
                                          <p:spTgt spid="13">
                                            <p:txEl>
                                              <p:pRg st="0" end="0"/>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animEffect transition="in" filter="barn(inVertical)">
                                      <p:cBhvr>
                                        <p:cTn id="55" dur="500"/>
                                        <p:tgtEl>
                                          <p:spTgt spid="13">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3">
                                            <p:txEl>
                                              <p:pRg st="2" end="2"/>
                                            </p:txEl>
                                          </p:spTgt>
                                        </p:tgtEl>
                                        <p:attrNameLst>
                                          <p:attrName>style.visibility</p:attrName>
                                        </p:attrNameLst>
                                      </p:cBhvr>
                                      <p:to>
                                        <p:strVal val="visible"/>
                                      </p:to>
                                    </p:set>
                                    <p:animEffect transition="in" filter="barn(inVertical)">
                                      <p:cBhvr>
                                        <p:cTn id="60" dur="500"/>
                                        <p:tgtEl>
                                          <p:spTgt spid="13">
                                            <p:txEl>
                                              <p:pRg st="2" end="2"/>
                                            </p:txEl>
                                          </p:spTgt>
                                        </p:tgtEl>
                                      </p:cBhvr>
                                    </p:animEffect>
                                  </p:childTnLst>
                                </p:cTn>
                              </p:par>
                              <p:par>
                                <p:cTn id="61" presetID="16" presetClass="entr" presetSubtype="21" fill="hold" nodeType="withEffect">
                                  <p:stCondLst>
                                    <p:cond delay="0"/>
                                  </p:stCondLst>
                                  <p:childTnLst>
                                    <p:set>
                                      <p:cBhvr>
                                        <p:cTn id="62" dur="1" fill="hold">
                                          <p:stCondLst>
                                            <p:cond delay="0"/>
                                          </p:stCondLst>
                                        </p:cTn>
                                        <p:tgtEl>
                                          <p:spTgt spid="13">
                                            <p:txEl>
                                              <p:pRg st="3" end="3"/>
                                            </p:txEl>
                                          </p:spTgt>
                                        </p:tgtEl>
                                        <p:attrNameLst>
                                          <p:attrName>style.visibility</p:attrName>
                                        </p:attrNameLst>
                                      </p:cBhvr>
                                      <p:to>
                                        <p:strVal val="visible"/>
                                      </p:to>
                                    </p:set>
                                    <p:animEffect transition="in" filter="barn(inVertical)">
                                      <p:cBhvr>
                                        <p:cTn id="63" dur="500"/>
                                        <p:tgtEl>
                                          <p:spTgt spid="13">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3">
                                            <p:txEl>
                                              <p:pRg st="4" end="4"/>
                                            </p:txEl>
                                          </p:spTgt>
                                        </p:tgtEl>
                                        <p:attrNameLst>
                                          <p:attrName>style.visibility</p:attrName>
                                        </p:attrNameLst>
                                      </p:cBhvr>
                                      <p:to>
                                        <p:strVal val="visible"/>
                                      </p:to>
                                    </p:set>
                                    <p:animEffect transition="in" filter="barn(inVertical)">
                                      <p:cBhvr>
                                        <p:cTn id="68" dur="500"/>
                                        <p:tgtEl>
                                          <p:spTgt spid="13">
                                            <p:txEl>
                                              <p:pRg st="4" end="4"/>
                                            </p:txEl>
                                          </p:spTgt>
                                        </p:tgtEl>
                                      </p:cBhvr>
                                    </p:animEffect>
                                  </p:childTnLst>
                                </p:cTn>
                              </p:par>
                              <p:par>
                                <p:cTn id="69" presetID="16" presetClass="entr" presetSubtype="21" fill="hold" nodeType="withEffect">
                                  <p:stCondLst>
                                    <p:cond delay="0"/>
                                  </p:stCondLst>
                                  <p:childTnLst>
                                    <p:set>
                                      <p:cBhvr>
                                        <p:cTn id="70" dur="1" fill="hold">
                                          <p:stCondLst>
                                            <p:cond delay="0"/>
                                          </p:stCondLst>
                                        </p:cTn>
                                        <p:tgtEl>
                                          <p:spTgt spid="13">
                                            <p:txEl>
                                              <p:pRg st="5" end="5"/>
                                            </p:txEl>
                                          </p:spTgt>
                                        </p:tgtEl>
                                        <p:attrNameLst>
                                          <p:attrName>style.visibility</p:attrName>
                                        </p:attrNameLst>
                                      </p:cBhvr>
                                      <p:to>
                                        <p:strVal val="visible"/>
                                      </p:to>
                                    </p:set>
                                    <p:animEffect transition="in" filter="barn(inVertical)">
                                      <p:cBhvr>
                                        <p:cTn id="71" dur="500"/>
                                        <p:tgtEl>
                                          <p:spTgt spid="13">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3">
                                            <p:txEl>
                                              <p:pRg st="6" end="6"/>
                                            </p:txEl>
                                          </p:spTgt>
                                        </p:tgtEl>
                                        <p:attrNameLst>
                                          <p:attrName>style.visibility</p:attrName>
                                        </p:attrNameLst>
                                      </p:cBhvr>
                                      <p:to>
                                        <p:strVal val="visible"/>
                                      </p:to>
                                    </p:set>
                                    <p:animEffect transition="in" filter="barn(inVertical)">
                                      <p:cBhvr>
                                        <p:cTn id="76" dur="500"/>
                                        <p:tgtEl>
                                          <p:spTgt spid="13">
                                            <p:txEl>
                                              <p:pRg st="6" end="6"/>
                                            </p:txEl>
                                          </p:spTgt>
                                        </p:tgtEl>
                                      </p:cBhvr>
                                    </p:animEffect>
                                  </p:childTnLst>
                                </p:cTn>
                              </p:par>
                              <p:par>
                                <p:cTn id="77" presetID="16" presetClass="entr" presetSubtype="21" fill="hold" nodeType="withEffect">
                                  <p:stCondLst>
                                    <p:cond delay="0"/>
                                  </p:stCondLst>
                                  <p:childTnLst>
                                    <p:set>
                                      <p:cBhvr>
                                        <p:cTn id="78" dur="1" fill="hold">
                                          <p:stCondLst>
                                            <p:cond delay="0"/>
                                          </p:stCondLst>
                                        </p:cTn>
                                        <p:tgtEl>
                                          <p:spTgt spid="13">
                                            <p:txEl>
                                              <p:pRg st="7" end="7"/>
                                            </p:txEl>
                                          </p:spTgt>
                                        </p:tgtEl>
                                        <p:attrNameLst>
                                          <p:attrName>style.visibility</p:attrName>
                                        </p:attrNameLst>
                                      </p:cBhvr>
                                      <p:to>
                                        <p:strVal val="visible"/>
                                      </p:to>
                                    </p:set>
                                    <p:animEffect transition="in" filter="barn(inVertical)">
                                      <p:cBhvr>
                                        <p:cTn id="79" dur="500"/>
                                        <p:tgtEl>
                                          <p:spTgt spid="13">
                                            <p:txEl>
                                              <p:pRg st="7" end="7"/>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13">
                                            <p:txEl>
                                              <p:pRg st="8" end="8"/>
                                            </p:txEl>
                                          </p:spTgt>
                                        </p:tgtEl>
                                        <p:attrNameLst>
                                          <p:attrName>style.visibility</p:attrName>
                                        </p:attrNameLst>
                                      </p:cBhvr>
                                      <p:to>
                                        <p:strVal val="visible"/>
                                      </p:to>
                                    </p:set>
                                    <p:animEffect transition="in" filter="barn(inVertical)">
                                      <p:cBhvr>
                                        <p:cTn id="84" dur="500"/>
                                        <p:tgtEl>
                                          <p:spTgt spid="13">
                                            <p:txEl>
                                              <p:pRg st="8" end="8"/>
                                            </p:txEl>
                                          </p:spTgt>
                                        </p:tgtEl>
                                      </p:cBhvr>
                                    </p:animEffect>
                                  </p:childTnLst>
                                </p:cTn>
                              </p:par>
                              <p:par>
                                <p:cTn id="85" presetID="16" presetClass="entr" presetSubtype="21" fill="hold" nodeType="withEffect">
                                  <p:stCondLst>
                                    <p:cond delay="0"/>
                                  </p:stCondLst>
                                  <p:childTnLst>
                                    <p:set>
                                      <p:cBhvr>
                                        <p:cTn id="86" dur="1" fill="hold">
                                          <p:stCondLst>
                                            <p:cond delay="0"/>
                                          </p:stCondLst>
                                        </p:cTn>
                                        <p:tgtEl>
                                          <p:spTgt spid="13">
                                            <p:txEl>
                                              <p:pRg st="9" end="9"/>
                                            </p:txEl>
                                          </p:spTgt>
                                        </p:tgtEl>
                                        <p:attrNameLst>
                                          <p:attrName>style.visibility</p:attrName>
                                        </p:attrNameLst>
                                      </p:cBhvr>
                                      <p:to>
                                        <p:strVal val="visible"/>
                                      </p:to>
                                    </p:set>
                                    <p:animEffect transition="in" filter="barn(inVertical)">
                                      <p:cBhvr>
                                        <p:cTn id="87" dur="500"/>
                                        <p:tgtEl>
                                          <p:spTgt spid="13">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3">
                                            <p:txEl>
                                              <p:pRg st="10" end="10"/>
                                            </p:txEl>
                                          </p:spTgt>
                                        </p:tgtEl>
                                        <p:attrNameLst>
                                          <p:attrName>style.visibility</p:attrName>
                                        </p:attrNameLst>
                                      </p:cBhvr>
                                      <p:to>
                                        <p:strVal val="visible"/>
                                      </p:to>
                                    </p:set>
                                    <p:animEffect transition="in" filter="barn(inVertical)">
                                      <p:cBhvr>
                                        <p:cTn id="92" dur="500"/>
                                        <p:tgtEl>
                                          <p:spTgt spid="13">
                                            <p:txEl>
                                              <p:pRg st="10" end="10"/>
                                            </p:txEl>
                                          </p:spTgt>
                                        </p:tgtEl>
                                      </p:cBhvr>
                                    </p:animEffect>
                                  </p:childTnLst>
                                </p:cTn>
                              </p:par>
                              <p:par>
                                <p:cTn id="93" presetID="16" presetClass="entr" presetSubtype="21" fill="hold" nodeType="withEffect">
                                  <p:stCondLst>
                                    <p:cond delay="0"/>
                                  </p:stCondLst>
                                  <p:childTnLst>
                                    <p:set>
                                      <p:cBhvr>
                                        <p:cTn id="94" dur="1" fill="hold">
                                          <p:stCondLst>
                                            <p:cond delay="0"/>
                                          </p:stCondLst>
                                        </p:cTn>
                                        <p:tgtEl>
                                          <p:spTgt spid="13">
                                            <p:txEl>
                                              <p:pRg st="11" end="11"/>
                                            </p:txEl>
                                          </p:spTgt>
                                        </p:tgtEl>
                                        <p:attrNameLst>
                                          <p:attrName>style.visibility</p:attrName>
                                        </p:attrNameLst>
                                      </p:cBhvr>
                                      <p:to>
                                        <p:strVal val="visible"/>
                                      </p:to>
                                    </p:set>
                                    <p:animEffect transition="in" filter="barn(inVertical)">
                                      <p:cBhvr>
                                        <p:cTn id="95" dur="5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00248"/>
            <a:ext cx="8628653" cy="707886"/>
          </a:xfrm>
          <a:prstGeom prst="rect">
            <a:avLst/>
          </a:prstGeom>
          <a:noFill/>
        </p:spPr>
        <p:txBody>
          <a:bodyPr wrap="square" rtlCol="0">
            <a:spAutoFit/>
          </a:bodyPr>
          <a:lstStyle/>
          <a:p>
            <a:pPr algn="ctr"/>
            <a:r>
              <a:rPr lang="en-US" sz="4000" b="1" dirty="0"/>
              <a:t>TYPES AND VARIETIES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D8F4852-A8A8-1DF4-0F6B-5590697051E2}"/>
              </a:ext>
            </a:extLst>
          </p:cNvPr>
          <p:cNvSpPr txBox="1"/>
          <p:nvPr/>
        </p:nvSpPr>
        <p:spPr>
          <a:xfrm>
            <a:off x="3353273" y="1020678"/>
            <a:ext cx="8584163" cy="646331"/>
          </a:xfrm>
          <a:prstGeom prst="rect">
            <a:avLst/>
          </a:prstGeom>
          <a:noFill/>
        </p:spPr>
        <p:txBody>
          <a:bodyPr wrap="square" rtlCol="0">
            <a:spAutoFit/>
          </a:bodyPr>
          <a:lstStyle/>
          <a:p>
            <a:r>
              <a:rPr lang="en-US" sz="1200" dirty="0"/>
              <a:t>Heirloom beans offer distinct taste and texture, reflect regional food traditions, and support genetic diversity and resilient farming systems, making them a flavorful, culturally rich, and sustainable choice. Listed below are some of the most popular and unique heirloom bean varieties:</a:t>
            </a:r>
          </a:p>
        </p:txBody>
      </p:sp>
      <p:sp>
        <p:nvSpPr>
          <p:cNvPr id="6" name="TextBox 5">
            <a:extLst>
              <a:ext uri="{FF2B5EF4-FFF2-40B4-BE49-F238E27FC236}">
                <a16:creationId xmlns:a16="http://schemas.microsoft.com/office/drawing/2014/main" id="{5A567F47-AD62-3514-588C-C7A33ACD9187}"/>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7" name="TextBox 6">
            <a:extLst>
              <a:ext uri="{FF2B5EF4-FFF2-40B4-BE49-F238E27FC236}">
                <a16:creationId xmlns:a16="http://schemas.microsoft.com/office/drawing/2014/main" id="{6AF33E02-0140-5FA8-BE77-A7BD535707EA}"/>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9" name="Picture 8">
            <a:extLst>
              <a:ext uri="{FF2B5EF4-FFF2-40B4-BE49-F238E27FC236}">
                <a16:creationId xmlns:a16="http://schemas.microsoft.com/office/drawing/2014/main" id="{2EAAB90A-420F-B886-C3DA-C5AC64A885FB}"/>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BAABEA3E-7ABE-4864-3325-1C9234C06491}"/>
              </a:ext>
            </a:extLst>
          </p:cNvPr>
          <p:cNvSpPr txBox="1"/>
          <p:nvPr/>
        </p:nvSpPr>
        <p:spPr>
          <a:xfrm>
            <a:off x="3192380" y="1701437"/>
            <a:ext cx="4363452" cy="4524315"/>
          </a:xfrm>
          <a:prstGeom prst="rect">
            <a:avLst/>
          </a:prstGeom>
          <a:noFill/>
        </p:spPr>
        <p:txBody>
          <a:bodyPr wrap="square" rtlCol="0">
            <a:spAutoFit/>
          </a:bodyPr>
          <a:lstStyle/>
          <a:p>
            <a:pPr marL="171450" indent="-171450">
              <a:buFont typeface="Arial" panose="020B0604020202020204" pitchFamily="34" charset="0"/>
              <a:buChar char="•"/>
            </a:pPr>
            <a:r>
              <a:rPr lang="en-US" sz="1200" b="1" dirty="0"/>
              <a:t>Cranberry Beans (Borlotti)</a:t>
            </a:r>
          </a:p>
          <a:p>
            <a:pPr marL="628650" lvl="1" indent="-171450">
              <a:buFont typeface="Arial" panose="020B0604020202020204" pitchFamily="34" charset="0"/>
              <a:buChar char="•"/>
            </a:pPr>
            <a:r>
              <a:rPr lang="en-US" sz="1200" dirty="0"/>
              <a:t>Appearance: Creamy beige with maroon speckles</a:t>
            </a:r>
          </a:p>
          <a:p>
            <a:pPr marL="628650" lvl="1" indent="-171450">
              <a:buFont typeface="Arial" panose="020B0604020202020204" pitchFamily="34" charset="0"/>
              <a:buChar char="•"/>
            </a:pPr>
            <a:r>
              <a:rPr lang="en-US" sz="1200" dirty="0"/>
              <a:t>Flavor: Mild, nutty, slightly sweet</a:t>
            </a:r>
          </a:p>
          <a:p>
            <a:pPr marL="628650" lvl="1" indent="-171450">
              <a:buFont typeface="Arial" panose="020B0604020202020204" pitchFamily="34" charset="0"/>
              <a:buChar char="•"/>
            </a:pPr>
            <a:r>
              <a:rPr lang="en-US" sz="1200" dirty="0"/>
              <a:t>Origin: Popular in Italy and Latin America</a:t>
            </a:r>
          </a:p>
          <a:p>
            <a:pPr lvl="1"/>
            <a:endParaRPr lang="en-US" sz="1200" dirty="0"/>
          </a:p>
          <a:p>
            <a:pPr marL="171450" indent="-171450">
              <a:buFont typeface="Arial" panose="020B0604020202020204" pitchFamily="34" charset="0"/>
              <a:buChar char="•"/>
            </a:pPr>
            <a:r>
              <a:rPr lang="en-US" sz="1200" b="1" dirty="0"/>
              <a:t>Anasazi Beans</a:t>
            </a:r>
          </a:p>
          <a:p>
            <a:pPr marL="628650" lvl="1" indent="-171450">
              <a:buFont typeface="Arial" panose="020B0604020202020204" pitchFamily="34" charset="0"/>
              <a:buChar char="•"/>
            </a:pPr>
            <a:r>
              <a:rPr lang="en-US" sz="1200" dirty="0"/>
              <a:t>Appearance: Red and white spotted beans</a:t>
            </a:r>
          </a:p>
          <a:p>
            <a:pPr marL="628650" lvl="1" indent="-171450">
              <a:buFont typeface="Arial" panose="020B0604020202020204" pitchFamily="34" charset="0"/>
              <a:buChar char="•"/>
            </a:pPr>
            <a:r>
              <a:rPr lang="en-US" sz="1200" dirty="0"/>
              <a:t>Flavor: Sweet, mild, meaty texture</a:t>
            </a:r>
          </a:p>
          <a:p>
            <a:pPr marL="628650" lvl="1" indent="-171450">
              <a:buFont typeface="Arial" panose="020B0604020202020204" pitchFamily="34" charset="0"/>
              <a:buChar char="•"/>
            </a:pPr>
            <a:r>
              <a:rPr lang="en-US" sz="1200" dirty="0"/>
              <a:t>Origin: Named after Ancestral Puebloans of the S.W. U.S.</a:t>
            </a:r>
          </a:p>
          <a:p>
            <a:pPr lvl="1"/>
            <a:endParaRPr lang="en-US" sz="1200" dirty="0"/>
          </a:p>
          <a:p>
            <a:pPr marL="171450" indent="-171450">
              <a:buFont typeface="Arial" panose="020B0604020202020204" pitchFamily="34" charset="0"/>
              <a:buChar char="•"/>
            </a:pPr>
            <a:r>
              <a:rPr lang="en-US" sz="1200" b="1" dirty="0"/>
              <a:t>Jacob’s Cattle Beans</a:t>
            </a:r>
          </a:p>
          <a:p>
            <a:pPr marL="628650" lvl="1" indent="-171450">
              <a:buFont typeface="Arial" panose="020B0604020202020204" pitchFamily="34" charset="0"/>
              <a:buChar char="•"/>
            </a:pPr>
            <a:r>
              <a:rPr lang="en-US" sz="1200" dirty="0"/>
              <a:t>Appearance: Red with white spotting</a:t>
            </a:r>
          </a:p>
          <a:p>
            <a:pPr marL="628650" lvl="1" indent="-171450">
              <a:buFont typeface="Arial" panose="020B0604020202020204" pitchFamily="34" charset="0"/>
              <a:buChar char="•"/>
            </a:pPr>
            <a:r>
              <a:rPr lang="en-US" sz="1200" dirty="0"/>
              <a:t>Flavor: Rich, earthy, robust</a:t>
            </a:r>
          </a:p>
          <a:p>
            <a:pPr marL="628650" lvl="1" indent="-171450">
              <a:buFont typeface="Arial" panose="020B0604020202020204" pitchFamily="34" charset="0"/>
              <a:buChar char="•"/>
            </a:pPr>
            <a:r>
              <a:rPr lang="en-US" sz="1200" dirty="0"/>
              <a:t>Origin: Early settlers in the Northeastern U.S.</a:t>
            </a:r>
          </a:p>
          <a:p>
            <a:pPr lvl="1"/>
            <a:endParaRPr lang="en-US" sz="1200" dirty="0"/>
          </a:p>
          <a:p>
            <a:pPr marL="171450" indent="-171450">
              <a:buFont typeface="Arial" panose="020B0604020202020204" pitchFamily="34" charset="0"/>
              <a:buChar char="•"/>
            </a:pPr>
            <a:r>
              <a:rPr lang="en-US" sz="1200" b="1" dirty="0"/>
              <a:t>Scarlet Runner Beans</a:t>
            </a:r>
          </a:p>
          <a:p>
            <a:pPr marL="628650" lvl="1" indent="-171450">
              <a:buFont typeface="Arial" panose="020B0604020202020204" pitchFamily="34" charset="0"/>
              <a:buChar char="•"/>
            </a:pPr>
            <a:r>
              <a:rPr lang="en-US" sz="1200" dirty="0"/>
              <a:t>Appearance: Large, black-purple with pink streaking</a:t>
            </a:r>
          </a:p>
          <a:p>
            <a:pPr marL="628650" lvl="1" indent="-171450">
              <a:buFont typeface="Arial" panose="020B0604020202020204" pitchFamily="34" charset="0"/>
              <a:buChar char="•"/>
            </a:pPr>
            <a:r>
              <a:rPr lang="en-US" sz="1200" dirty="0"/>
              <a:t>Flavor: Nutty, meaty, dense bite</a:t>
            </a:r>
          </a:p>
          <a:p>
            <a:pPr marL="628650" lvl="1" indent="-171450">
              <a:buFont typeface="Arial" panose="020B0604020202020204" pitchFamily="34" charset="0"/>
              <a:buChar char="•"/>
            </a:pPr>
            <a:r>
              <a:rPr lang="en-US" sz="1200" dirty="0"/>
              <a:t>Origin: Native to Central America</a:t>
            </a:r>
          </a:p>
          <a:p>
            <a:pPr lvl="1"/>
            <a:endParaRPr lang="en-US" sz="1200" dirty="0"/>
          </a:p>
          <a:p>
            <a:pPr marL="171450" indent="-171450">
              <a:buFont typeface="Arial" panose="020B0604020202020204" pitchFamily="34" charset="0"/>
              <a:buChar char="•"/>
            </a:pPr>
            <a:r>
              <a:rPr lang="en-US" sz="1200" b="1" dirty="0"/>
              <a:t>Yellow Eye Beans</a:t>
            </a:r>
          </a:p>
          <a:p>
            <a:pPr marL="628650" lvl="1" indent="-171450">
              <a:buFont typeface="Arial" panose="020B0604020202020204" pitchFamily="34" charset="0"/>
              <a:buChar char="•"/>
            </a:pPr>
            <a:r>
              <a:rPr lang="en-US" sz="1200" dirty="0"/>
              <a:t>Appearance: Creamy white with a mustard-colored “eye”</a:t>
            </a:r>
          </a:p>
          <a:p>
            <a:pPr marL="628650" lvl="1" indent="-171450">
              <a:buFont typeface="Arial" panose="020B0604020202020204" pitchFamily="34" charset="0"/>
              <a:buChar char="•"/>
            </a:pPr>
            <a:r>
              <a:rPr lang="en-US" sz="1200" dirty="0"/>
              <a:t>Flavor: Mild, buttery</a:t>
            </a:r>
          </a:p>
          <a:p>
            <a:pPr marL="628650" lvl="1" indent="-171450">
              <a:buFont typeface="Arial" panose="020B0604020202020204" pitchFamily="34" charset="0"/>
              <a:buChar char="•"/>
            </a:pPr>
            <a:r>
              <a:rPr lang="en-US" sz="1200" dirty="0"/>
              <a:t>Origin: Deep roots in New England</a:t>
            </a:r>
          </a:p>
        </p:txBody>
      </p:sp>
      <p:sp>
        <p:nvSpPr>
          <p:cNvPr id="12" name="TextBox 11">
            <a:extLst>
              <a:ext uri="{FF2B5EF4-FFF2-40B4-BE49-F238E27FC236}">
                <a16:creationId xmlns:a16="http://schemas.microsoft.com/office/drawing/2014/main" id="{95A88569-CA09-EA25-64A8-4061C593B244}"/>
              </a:ext>
            </a:extLst>
          </p:cNvPr>
          <p:cNvSpPr txBox="1"/>
          <p:nvPr/>
        </p:nvSpPr>
        <p:spPr>
          <a:xfrm>
            <a:off x="7555831" y="1684722"/>
            <a:ext cx="4403851" cy="4524315"/>
          </a:xfrm>
          <a:prstGeom prst="rect">
            <a:avLst/>
          </a:prstGeom>
          <a:noFill/>
        </p:spPr>
        <p:txBody>
          <a:bodyPr wrap="square" rtlCol="0">
            <a:spAutoFit/>
          </a:bodyPr>
          <a:lstStyle/>
          <a:p>
            <a:pPr marL="171450" indent="-171450">
              <a:buFont typeface="Arial" panose="020B0604020202020204" pitchFamily="34" charset="0"/>
              <a:buChar char="•"/>
            </a:pPr>
            <a:r>
              <a:rPr lang="en-US" sz="1200" b="1" dirty="0"/>
              <a:t>Tiger’s Eye Beans</a:t>
            </a:r>
          </a:p>
          <a:p>
            <a:pPr marL="628650" lvl="1" indent="-171450">
              <a:buFont typeface="Arial" panose="020B0604020202020204" pitchFamily="34" charset="0"/>
              <a:buChar char="•"/>
            </a:pPr>
            <a:r>
              <a:rPr lang="en-US" sz="1200" dirty="0"/>
              <a:t>Appearance: Golden yellow with swirls of reddish-brown</a:t>
            </a:r>
          </a:p>
          <a:p>
            <a:pPr marL="628650" lvl="1" indent="-171450">
              <a:buFont typeface="Arial" panose="020B0604020202020204" pitchFamily="34" charset="0"/>
              <a:buChar char="•"/>
            </a:pPr>
            <a:r>
              <a:rPr lang="en-US" sz="1200" dirty="0"/>
              <a:t>Flavor: Creamy texture, hint of sweetness</a:t>
            </a:r>
          </a:p>
          <a:p>
            <a:pPr marL="628650" lvl="1" indent="-171450">
              <a:buFont typeface="Arial" panose="020B0604020202020204" pitchFamily="34" charset="0"/>
              <a:buChar char="•"/>
            </a:pPr>
            <a:r>
              <a:rPr lang="en-US" sz="1200" dirty="0"/>
              <a:t>Origin: Popular in Chilean cuisine</a:t>
            </a:r>
          </a:p>
          <a:p>
            <a:pPr lvl="1"/>
            <a:endParaRPr lang="en-US" sz="1200" dirty="0"/>
          </a:p>
          <a:p>
            <a:pPr marL="171450" indent="-171450">
              <a:buFont typeface="Arial" panose="020B0604020202020204" pitchFamily="34" charset="0"/>
              <a:buChar char="•"/>
            </a:pPr>
            <a:r>
              <a:rPr lang="en-US" sz="1200" b="1" dirty="0"/>
              <a:t>Good Mother Stallard Beans</a:t>
            </a:r>
          </a:p>
          <a:p>
            <a:pPr marL="628650" lvl="1" indent="-171450">
              <a:buFont typeface="Arial" panose="020B0604020202020204" pitchFamily="34" charset="0"/>
              <a:buChar char="•"/>
            </a:pPr>
            <a:r>
              <a:rPr lang="en-US" sz="1200" dirty="0"/>
              <a:t>Appearance: Deep burgundy with specks of white</a:t>
            </a:r>
          </a:p>
          <a:p>
            <a:pPr marL="628650" lvl="1" indent="-171450">
              <a:buFont typeface="Arial" panose="020B0604020202020204" pitchFamily="34" charset="0"/>
              <a:buChar char="•"/>
            </a:pPr>
            <a:r>
              <a:rPr lang="en-US" sz="1200" dirty="0"/>
              <a:t>Flavor: Full-bodied, earthy</a:t>
            </a:r>
          </a:p>
          <a:p>
            <a:pPr marL="628650" lvl="1" indent="-171450">
              <a:buFont typeface="Arial" panose="020B0604020202020204" pitchFamily="34" charset="0"/>
              <a:buChar char="•"/>
            </a:pPr>
            <a:r>
              <a:rPr lang="en-US" sz="1200" dirty="0"/>
              <a:t>Origin: Named after a Southern U.S. seed keeper</a:t>
            </a:r>
          </a:p>
          <a:p>
            <a:pPr lvl="1"/>
            <a:endParaRPr lang="en-US" sz="1200" dirty="0"/>
          </a:p>
          <a:p>
            <a:pPr marL="171450" indent="-171450">
              <a:buFont typeface="Arial" panose="020B0604020202020204" pitchFamily="34" charset="0"/>
              <a:buChar char="•"/>
            </a:pPr>
            <a:r>
              <a:rPr lang="en-US" sz="1200" b="1" dirty="0"/>
              <a:t>Black Turtle Beans</a:t>
            </a:r>
          </a:p>
          <a:p>
            <a:pPr marL="628650" lvl="1" indent="-171450">
              <a:buFont typeface="Arial" panose="020B0604020202020204" pitchFamily="34" charset="0"/>
              <a:buChar char="•"/>
            </a:pPr>
            <a:r>
              <a:rPr lang="en-US" sz="1200" dirty="0"/>
              <a:t>Appearance: Small, shiny, and black</a:t>
            </a:r>
          </a:p>
          <a:p>
            <a:pPr marL="628650" lvl="1" indent="-171450">
              <a:buFont typeface="Arial" panose="020B0604020202020204" pitchFamily="34" charset="0"/>
              <a:buChar char="•"/>
            </a:pPr>
            <a:r>
              <a:rPr lang="en-US" sz="1200" dirty="0"/>
              <a:t>Flavor: Dense, meaty, sweet finish</a:t>
            </a:r>
          </a:p>
          <a:p>
            <a:pPr marL="628650" lvl="1" indent="-171450">
              <a:buFont typeface="Arial" panose="020B0604020202020204" pitchFamily="34" charset="0"/>
              <a:buChar char="•"/>
            </a:pPr>
            <a:r>
              <a:rPr lang="en-US" sz="1200" dirty="0"/>
              <a:t>Origin: Staple in Caribbean and Latin cuisines</a:t>
            </a:r>
          </a:p>
          <a:p>
            <a:pPr lvl="1"/>
            <a:endParaRPr lang="en-US" sz="1200" dirty="0"/>
          </a:p>
          <a:p>
            <a:pPr marL="171450" indent="-171450">
              <a:buFont typeface="Arial" panose="020B0604020202020204" pitchFamily="34" charset="0"/>
              <a:buChar char="•"/>
            </a:pPr>
            <a:r>
              <a:rPr lang="en-US" sz="1200" b="1" dirty="0"/>
              <a:t>King of the Early Beans</a:t>
            </a:r>
          </a:p>
          <a:p>
            <a:pPr marL="628650" lvl="1" indent="-171450">
              <a:buFont typeface="Arial" panose="020B0604020202020204" pitchFamily="34" charset="0"/>
              <a:buChar char="•"/>
            </a:pPr>
            <a:r>
              <a:rPr lang="en-US" sz="1200" dirty="0"/>
              <a:t>Appearance: Plump, red-speckled</a:t>
            </a:r>
          </a:p>
          <a:p>
            <a:pPr marL="628650" lvl="1" indent="-171450">
              <a:buFont typeface="Arial" panose="020B0604020202020204" pitchFamily="34" charset="0"/>
              <a:buChar char="•"/>
            </a:pPr>
            <a:r>
              <a:rPr lang="en-US" sz="1200" dirty="0"/>
              <a:t>Flavor: Smooth, rich</a:t>
            </a:r>
          </a:p>
          <a:p>
            <a:pPr marL="628650" lvl="1" indent="-171450">
              <a:buFont typeface="Arial" panose="020B0604020202020204" pitchFamily="34" charset="0"/>
              <a:buChar char="•"/>
            </a:pPr>
            <a:r>
              <a:rPr lang="en-US" sz="1200" dirty="0"/>
              <a:t>Origin: New England</a:t>
            </a:r>
          </a:p>
          <a:p>
            <a:pPr lvl="1"/>
            <a:endParaRPr lang="en-US" sz="1200" dirty="0"/>
          </a:p>
          <a:p>
            <a:pPr marL="171450" indent="-171450">
              <a:buFont typeface="Arial" panose="020B0604020202020204" pitchFamily="34" charset="0"/>
              <a:buChar char="•"/>
            </a:pPr>
            <a:r>
              <a:rPr lang="en-US" sz="1200" b="1" dirty="0"/>
              <a:t>Rattlesnake Beans</a:t>
            </a:r>
          </a:p>
          <a:p>
            <a:pPr marL="628650" lvl="1" indent="-171450">
              <a:buFont typeface="Arial" panose="020B0604020202020204" pitchFamily="34" charset="0"/>
              <a:buChar char="•"/>
            </a:pPr>
            <a:r>
              <a:rPr lang="en-US" sz="1200" dirty="0"/>
              <a:t>Appearance: Green/purple (fresh) or tan/brown (dried)</a:t>
            </a:r>
          </a:p>
          <a:p>
            <a:pPr marL="628650" lvl="1" indent="-171450">
              <a:buFont typeface="Arial" panose="020B0604020202020204" pitchFamily="34" charset="0"/>
              <a:buChar char="•"/>
            </a:pPr>
            <a:r>
              <a:rPr lang="en-US" sz="1200" dirty="0"/>
              <a:t>Flavor: Sweet, tender</a:t>
            </a:r>
          </a:p>
          <a:p>
            <a:pPr marL="628650" lvl="1" indent="-171450">
              <a:buFont typeface="Arial" panose="020B0604020202020204" pitchFamily="34" charset="0"/>
              <a:buChar char="•"/>
            </a:pPr>
            <a:r>
              <a:rPr lang="en-US" sz="1200" dirty="0"/>
              <a:t>Origin: Grown traditionally in the American South</a:t>
            </a:r>
          </a:p>
        </p:txBody>
      </p:sp>
    </p:spTree>
    <p:extLst>
      <p:ext uri="{BB962C8B-B14F-4D97-AF65-F5344CB8AC3E}">
        <p14:creationId xmlns:p14="http://schemas.microsoft.com/office/powerpoint/2010/main" val="3228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barn(inVertical)">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barn(inVertical)">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barn(inVertical)">
                                      <p:cBhvr>
                                        <p:cTn id="62" dur="500"/>
                                        <p:tgtEl>
                                          <p:spTgt spid="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Effect transition="in" filter="barn(inVertical)">
                                      <p:cBhvr>
                                        <p:cTn id="67" dur="500"/>
                                        <p:tgtEl>
                                          <p:spTgt spid="5">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5">
                                            <p:txEl>
                                              <p:pRg st="15" end="15"/>
                                            </p:txEl>
                                          </p:spTgt>
                                        </p:tgtEl>
                                        <p:attrNameLst>
                                          <p:attrName>style.visibility</p:attrName>
                                        </p:attrNameLst>
                                      </p:cBhvr>
                                      <p:to>
                                        <p:strVal val="visible"/>
                                      </p:to>
                                    </p:set>
                                    <p:animEffect transition="in" filter="barn(inVertical)">
                                      <p:cBhvr>
                                        <p:cTn id="72" dur="500"/>
                                        <p:tgtEl>
                                          <p:spTgt spid="5">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5">
                                            <p:txEl>
                                              <p:pRg st="16" end="16"/>
                                            </p:txEl>
                                          </p:spTgt>
                                        </p:tgtEl>
                                        <p:attrNameLst>
                                          <p:attrName>style.visibility</p:attrName>
                                        </p:attrNameLst>
                                      </p:cBhvr>
                                      <p:to>
                                        <p:strVal val="visible"/>
                                      </p:to>
                                    </p:set>
                                    <p:animEffect transition="in" filter="barn(inVertical)">
                                      <p:cBhvr>
                                        <p:cTn id="77" dur="500"/>
                                        <p:tgtEl>
                                          <p:spTgt spid="5">
                                            <p:txEl>
                                              <p:pRg st="16" end="1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5">
                                            <p:txEl>
                                              <p:pRg st="17" end="17"/>
                                            </p:txEl>
                                          </p:spTgt>
                                        </p:tgtEl>
                                        <p:attrNameLst>
                                          <p:attrName>style.visibility</p:attrName>
                                        </p:attrNameLst>
                                      </p:cBhvr>
                                      <p:to>
                                        <p:strVal val="visible"/>
                                      </p:to>
                                    </p:set>
                                    <p:animEffect transition="in" filter="barn(inVertical)">
                                      <p:cBhvr>
                                        <p:cTn id="82" dur="500"/>
                                        <p:tgtEl>
                                          <p:spTgt spid="5">
                                            <p:txEl>
                                              <p:pRg st="17" end="1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5">
                                            <p:txEl>
                                              <p:pRg st="18" end="18"/>
                                            </p:txEl>
                                          </p:spTgt>
                                        </p:tgtEl>
                                        <p:attrNameLst>
                                          <p:attrName>style.visibility</p:attrName>
                                        </p:attrNameLst>
                                      </p:cBhvr>
                                      <p:to>
                                        <p:strVal val="visible"/>
                                      </p:to>
                                    </p:set>
                                    <p:animEffect transition="in" filter="barn(inVertical)">
                                      <p:cBhvr>
                                        <p:cTn id="87" dur="500"/>
                                        <p:tgtEl>
                                          <p:spTgt spid="5">
                                            <p:txEl>
                                              <p:pRg st="18" end="1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5">
                                            <p:txEl>
                                              <p:pRg st="20" end="20"/>
                                            </p:txEl>
                                          </p:spTgt>
                                        </p:tgtEl>
                                        <p:attrNameLst>
                                          <p:attrName>style.visibility</p:attrName>
                                        </p:attrNameLst>
                                      </p:cBhvr>
                                      <p:to>
                                        <p:strVal val="visible"/>
                                      </p:to>
                                    </p:set>
                                    <p:animEffect transition="in" filter="barn(inVertical)">
                                      <p:cBhvr>
                                        <p:cTn id="92" dur="500"/>
                                        <p:tgtEl>
                                          <p:spTgt spid="5">
                                            <p:txEl>
                                              <p:pRg st="20" end="2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5">
                                            <p:txEl>
                                              <p:pRg st="21" end="21"/>
                                            </p:txEl>
                                          </p:spTgt>
                                        </p:tgtEl>
                                        <p:attrNameLst>
                                          <p:attrName>style.visibility</p:attrName>
                                        </p:attrNameLst>
                                      </p:cBhvr>
                                      <p:to>
                                        <p:strVal val="visible"/>
                                      </p:to>
                                    </p:set>
                                    <p:animEffect transition="in" filter="barn(inVertical)">
                                      <p:cBhvr>
                                        <p:cTn id="97" dur="500"/>
                                        <p:tgtEl>
                                          <p:spTgt spid="5">
                                            <p:txEl>
                                              <p:pRg st="21" end="2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5">
                                            <p:txEl>
                                              <p:pRg st="22" end="22"/>
                                            </p:txEl>
                                          </p:spTgt>
                                        </p:tgtEl>
                                        <p:attrNameLst>
                                          <p:attrName>style.visibility</p:attrName>
                                        </p:attrNameLst>
                                      </p:cBhvr>
                                      <p:to>
                                        <p:strVal val="visible"/>
                                      </p:to>
                                    </p:set>
                                    <p:animEffect transition="in" filter="barn(inVertical)">
                                      <p:cBhvr>
                                        <p:cTn id="102" dur="500"/>
                                        <p:tgtEl>
                                          <p:spTgt spid="5">
                                            <p:txEl>
                                              <p:pRg st="22" end="2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5">
                                            <p:txEl>
                                              <p:pRg st="23" end="23"/>
                                            </p:txEl>
                                          </p:spTgt>
                                        </p:tgtEl>
                                        <p:attrNameLst>
                                          <p:attrName>style.visibility</p:attrName>
                                        </p:attrNameLst>
                                      </p:cBhvr>
                                      <p:to>
                                        <p:strVal val="visible"/>
                                      </p:to>
                                    </p:set>
                                    <p:animEffect transition="in" filter="barn(inVertical)">
                                      <p:cBhvr>
                                        <p:cTn id="107" dur="500"/>
                                        <p:tgtEl>
                                          <p:spTgt spid="5">
                                            <p:txEl>
                                              <p:pRg st="23" end="2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12">
                                            <p:txEl>
                                              <p:pRg st="0" end="0"/>
                                            </p:txEl>
                                          </p:spTgt>
                                        </p:tgtEl>
                                        <p:attrNameLst>
                                          <p:attrName>style.visibility</p:attrName>
                                        </p:attrNameLst>
                                      </p:cBhvr>
                                      <p:to>
                                        <p:strVal val="visible"/>
                                      </p:to>
                                    </p:set>
                                    <p:animEffect transition="in" filter="barn(inVertical)">
                                      <p:cBhvr>
                                        <p:cTn id="112" dur="500"/>
                                        <p:tgtEl>
                                          <p:spTgt spid="12">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2">
                                            <p:txEl>
                                              <p:pRg st="1" end="1"/>
                                            </p:txEl>
                                          </p:spTgt>
                                        </p:tgtEl>
                                        <p:attrNameLst>
                                          <p:attrName>style.visibility</p:attrName>
                                        </p:attrNameLst>
                                      </p:cBhvr>
                                      <p:to>
                                        <p:strVal val="visible"/>
                                      </p:to>
                                    </p:set>
                                    <p:animEffect transition="in" filter="barn(inVertical)">
                                      <p:cBhvr>
                                        <p:cTn id="117" dur="500"/>
                                        <p:tgtEl>
                                          <p:spTgt spid="12">
                                            <p:txEl>
                                              <p:pRg st="1" end="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12">
                                            <p:txEl>
                                              <p:pRg st="2" end="2"/>
                                            </p:txEl>
                                          </p:spTgt>
                                        </p:tgtEl>
                                        <p:attrNameLst>
                                          <p:attrName>style.visibility</p:attrName>
                                        </p:attrNameLst>
                                      </p:cBhvr>
                                      <p:to>
                                        <p:strVal val="visible"/>
                                      </p:to>
                                    </p:set>
                                    <p:animEffect transition="in" filter="barn(inVertical)">
                                      <p:cBhvr>
                                        <p:cTn id="122" dur="500"/>
                                        <p:tgtEl>
                                          <p:spTgt spid="12">
                                            <p:txEl>
                                              <p:pRg st="2" end="2"/>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12">
                                            <p:txEl>
                                              <p:pRg st="3" end="3"/>
                                            </p:txEl>
                                          </p:spTgt>
                                        </p:tgtEl>
                                        <p:attrNameLst>
                                          <p:attrName>style.visibility</p:attrName>
                                        </p:attrNameLst>
                                      </p:cBhvr>
                                      <p:to>
                                        <p:strVal val="visible"/>
                                      </p:to>
                                    </p:set>
                                    <p:animEffect transition="in" filter="barn(inVertical)">
                                      <p:cBhvr>
                                        <p:cTn id="127" dur="500"/>
                                        <p:tgtEl>
                                          <p:spTgt spid="12">
                                            <p:txEl>
                                              <p:pRg st="3" end="3"/>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12">
                                            <p:txEl>
                                              <p:pRg st="5" end="5"/>
                                            </p:txEl>
                                          </p:spTgt>
                                        </p:tgtEl>
                                        <p:attrNameLst>
                                          <p:attrName>style.visibility</p:attrName>
                                        </p:attrNameLst>
                                      </p:cBhvr>
                                      <p:to>
                                        <p:strVal val="visible"/>
                                      </p:to>
                                    </p:set>
                                    <p:animEffect transition="in" filter="barn(inVertical)">
                                      <p:cBhvr>
                                        <p:cTn id="132" dur="500"/>
                                        <p:tgtEl>
                                          <p:spTgt spid="12">
                                            <p:txEl>
                                              <p:pRg st="5" end="5"/>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nodeType="clickEffect">
                                  <p:stCondLst>
                                    <p:cond delay="0"/>
                                  </p:stCondLst>
                                  <p:childTnLst>
                                    <p:set>
                                      <p:cBhvr>
                                        <p:cTn id="136" dur="1" fill="hold">
                                          <p:stCondLst>
                                            <p:cond delay="0"/>
                                          </p:stCondLst>
                                        </p:cTn>
                                        <p:tgtEl>
                                          <p:spTgt spid="12">
                                            <p:txEl>
                                              <p:pRg st="6" end="6"/>
                                            </p:txEl>
                                          </p:spTgt>
                                        </p:tgtEl>
                                        <p:attrNameLst>
                                          <p:attrName>style.visibility</p:attrName>
                                        </p:attrNameLst>
                                      </p:cBhvr>
                                      <p:to>
                                        <p:strVal val="visible"/>
                                      </p:to>
                                    </p:set>
                                    <p:animEffect transition="in" filter="barn(inVertical)">
                                      <p:cBhvr>
                                        <p:cTn id="137" dur="500"/>
                                        <p:tgtEl>
                                          <p:spTgt spid="12">
                                            <p:txEl>
                                              <p:pRg st="6" end="6"/>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nodeType="clickEffect">
                                  <p:stCondLst>
                                    <p:cond delay="0"/>
                                  </p:stCondLst>
                                  <p:childTnLst>
                                    <p:set>
                                      <p:cBhvr>
                                        <p:cTn id="141" dur="1" fill="hold">
                                          <p:stCondLst>
                                            <p:cond delay="0"/>
                                          </p:stCondLst>
                                        </p:cTn>
                                        <p:tgtEl>
                                          <p:spTgt spid="12">
                                            <p:txEl>
                                              <p:pRg st="7" end="7"/>
                                            </p:txEl>
                                          </p:spTgt>
                                        </p:tgtEl>
                                        <p:attrNameLst>
                                          <p:attrName>style.visibility</p:attrName>
                                        </p:attrNameLst>
                                      </p:cBhvr>
                                      <p:to>
                                        <p:strVal val="visible"/>
                                      </p:to>
                                    </p:set>
                                    <p:animEffect transition="in" filter="barn(inVertical)">
                                      <p:cBhvr>
                                        <p:cTn id="142" dur="500"/>
                                        <p:tgtEl>
                                          <p:spTgt spid="12">
                                            <p:txEl>
                                              <p:pRg st="7" end="7"/>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nodeType="clickEffect">
                                  <p:stCondLst>
                                    <p:cond delay="0"/>
                                  </p:stCondLst>
                                  <p:childTnLst>
                                    <p:set>
                                      <p:cBhvr>
                                        <p:cTn id="146" dur="1" fill="hold">
                                          <p:stCondLst>
                                            <p:cond delay="0"/>
                                          </p:stCondLst>
                                        </p:cTn>
                                        <p:tgtEl>
                                          <p:spTgt spid="12">
                                            <p:txEl>
                                              <p:pRg st="8" end="8"/>
                                            </p:txEl>
                                          </p:spTgt>
                                        </p:tgtEl>
                                        <p:attrNameLst>
                                          <p:attrName>style.visibility</p:attrName>
                                        </p:attrNameLst>
                                      </p:cBhvr>
                                      <p:to>
                                        <p:strVal val="visible"/>
                                      </p:to>
                                    </p:set>
                                    <p:animEffect transition="in" filter="barn(inVertical)">
                                      <p:cBhvr>
                                        <p:cTn id="147" dur="500"/>
                                        <p:tgtEl>
                                          <p:spTgt spid="12">
                                            <p:txEl>
                                              <p:pRg st="8" end="8"/>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nodeType="clickEffect">
                                  <p:stCondLst>
                                    <p:cond delay="0"/>
                                  </p:stCondLst>
                                  <p:childTnLst>
                                    <p:set>
                                      <p:cBhvr>
                                        <p:cTn id="151" dur="1" fill="hold">
                                          <p:stCondLst>
                                            <p:cond delay="0"/>
                                          </p:stCondLst>
                                        </p:cTn>
                                        <p:tgtEl>
                                          <p:spTgt spid="12">
                                            <p:txEl>
                                              <p:pRg st="10" end="10"/>
                                            </p:txEl>
                                          </p:spTgt>
                                        </p:tgtEl>
                                        <p:attrNameLst>
                                          <p:attrName>style.visibility</p:attrName>
                                        </p:attrNameLst>
                                      </p:cBhvr>
                                      <p:to>
                                        <p:strVal val="visible"/>
                                      </p:to>
                                    </p:set>
                                    <p:animEffect transition="in" filter="barn(inVertical)">
                                      <p:cBhvr>
                                        <p:cTn id="152" dur="500"/>
                                        <p:tgtEl>
                                          <p:spTgt spid="12">
                                            <p:txEl>
                                              <p:pRg st="10" end="10"/>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nodeType="clickEffect">
                                  <p:stCondLst>
                                    <p:cond delay="0"/>
                                  </p:stCondLst>
                                  <p:childTnLst>
                                    <p:set>
                                      <p:cBhvr>
                                        <p:cTn id="156" dur="1" fill="hold">
                                          <p:stCondLst>
                                            <p:cond delay="0"/>
                                          </p:stCondLst>
                                        </p:cTn>
                                        <p:tgtEl>
                                          <p:spTgt spid="12">
                                            <p:txEl>
                                              <p:pRg st="11" end="11"/>
                                            </p:txEl>
                                          </p:spTgt>
                                        </p:tgtEl>
                                        <p:attrNameLst>
                                          <p:attrName>style.visibility</p:attrName>
                                        </p:attrNameLst>
                                      </p:cBhvr>
                                      <p:to>
                                        <p:strVal val="visible"/>
                                      </p:to>
                                    </p:set>
                                    <p:animEffect transition="in" filter="barn(inVertical)">
                                      <p:cBhvr>
                                        <p:cTn id="157" dur="500"/>
                                        <p:tgtEl>
                                          <p:spTgt spid="12">
                                            <p:txEl>
                                              <p:pRg st="11" end="11"/>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nodeType="clickEffect">
                                  <p:stCondLst>
                                    <p:cond delay="0"/>
                                  </p:stCondLst>
                                  <p:childTnLst>
                                    <p:set>
                                      <p:cBhvr>
                                        <p:cTn id="161" dur="1" fill="hold">
                                          <p:stCondLst>
                                            <p:cond delay="0"/>
                                          </p:stCondLst>
                                        </p:cTn>
                                        <p:tgtEl>
                                          <p:spTgt spid="12">
                                            <p:txEl>
                                              <p:pRg st="12" end="12"/>
                                            </p:txEl>
                                          </p:spTgt>
                                        </p:tgtEl>
                                        <p:attrNameLst>
                                          <p:attrName>style.visibility</p:attrName>
                                        </p:attrNameLst>
                                      </p:cBhvr>
                                      <p:to>
                                        <p:strVal val="visible"/>
                                      </p:to>
                                    </p:set>
                                    <p:animEffect transition="in" filter="barn(inVertical)">
                                      <p:cBhvr>
                                        <p:cTn id="162" dur="500"/>
                                        <p:tgtEl>
                                          <p:spTgt spid="12">
                                            <p:txEl>
                                              <p:pRg st="12" end="12"/>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nodeType="clickEffect">
                                  <p:stCondLst>
                                    <p:cond delay="0"/>
                                  </p:stCondLst>
                                  <p:childTnLst>
                                    <p:set>
                                      <p:cBhvr>
                                        <p:cTn id="166" dur="1" fill="hold">
                                          <p:stCondLst>
                                            <p:cond delay="0"/>
                                          </p:stCondLst>
                                        </p:cTn>
                                        <p:tgtEl>
                                          <p:spTgt spid="12">
                                            <p:txEl>
                                              <p:pRg st="13" end="13"/>
                                            </p:txEl>
                                          </p:spTgt>
                                        </p:tgtEl>
                                        <p:attrNameLst>
                                          <p:attrName>style.visibility</p:attrName>
                                        </p:attrNameLst>
                                      </p:cBhvr>
                                      <p:to>
                                        <p:strVal val="visible"/>
                                      </p:to>
                                    </p:set>
                                    <p:animEffect transition="in" filter="barn(inVertical)">
                                      <p:cBhvr>
                                        <p:cTn id="167" dur="500"/>
                                        <p:tgtEl>
                                          <p:spTgt spid="12">
                                            <p:txEl>
                                              <p:pRg st="13" end="13"/>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16" presetClass="entr" presetSubtype="21" fill="hold" nodeType="clickEffect">
                                  <p:stCondLst>
                                    <p:cond delay="0"/>
                                  </p:stCondLst>
                                  <p:childTnLst>
                                    <p:set>
                                      <p:cBhvr>
                                        <p:cTn id="171" dur="1" fill="hold">
                                          <p:stCondLst>
                                            <p:cond delay="0"/>
                                          </p:stCondLst>
                                        </p:cTn>
                                        <p:tgtEl>
                                          <p:spTgt spid="12">
                                            <p:txEl>
                                              <p:pRg st="15" end="15"/>
                                            </p:txEl>
                                          </p:spTgt>
                                        </p:tgtEl>
                                        <p:attrNameLst>
                                          <p:attrName>style.visibility</p:attrName>
                                        </p:attrNameLst>
                                      </p:cBhvr>
                                      <p:to>
                                        <p:strVal val="visible"/>
                                      </p:to>
                                    </p:set>
                                    <p:animEffect transition="in" filter="barn(inVertical)">
                                      <p:cBhvr>
                                        <p:cTn id="172" dur="500"/>
                                        <p:tgtEl>
                                          <p:spTgt spid="12">
                                            <p:txEl>
                                              <p:pRg st="15" end="15"/>
                                            </p:txEl>
                                          </p:spTgt>
                                        </p:tgtEl>
                                      </p:cBhvr>
                                    </p:animEffect>
                                  </p:childTnLst>
                                </p:cTn>
                              </p:par>
                            </p:childTnLst>
                          </p:cTn>
                        </p:par>
                      </p:childTnLst>
                    </p:cTn>
                  </p:par>
                  <p:par>
                    <p:cTn id="173" fill="hold">
                      <p:stCondLst>
                        <p:cond delay="indefinite"/>
                      </p:stCondLst>
                      <p:childTnLst>
                        <p:par>
                          <p:cTn id="174" fill="hold">
                            <p:stCondLst>
                              <p:cond delay="0"/>
                            </p:stCondLst>
                            <p:childTnLst>
                              <p:par>
                                <p:cTn id="175" presetID="16" presetClass="entr" presetSubtype="21" fill="hold" nodeType="clickEffect">
                                  <p:stCondLst>
                                    <p:cond delay="0"/>
                                  </p:stCondLst>
                                  <p:childTnLst>
                                    <p:set>
                                      <p:cBhvr>
                                        <p:cTn id="176" dur="1" fill="hold">
                                          <p:stCondLst>
                                            <p:cond delay="0"/>
                                          </p:stCondLst>
                                        </p:cTn>
                                        <p:tgtEl>
                                          <p:spTgt spid="12">
                                            <p:txEl>
                                              <p:pRg st="16" end="16"/>
                                            </p:txEl>
                                          </p:spTgt>
                                        </p:tgtEl>
                                        <p:attrNameLst>
                                          <p:attrName>style.visibility</p:attrName>
                                        </p:attrNameLst>
                                      </p:cBhvr>
                                      <p:to>
                                        <p:strVal val="visible"/>
                                      </p:to>
                                    </p:set>
                                    <p:animEffect transition="in" filter="barn(inVertical)">
                                      <p:cBhvr>
                                        <p:cTn id="177" dur="500"/>
                                        <p:tgtEl>
                                          <p:spTgt spid="12">
                                            <p:txEl>
                                              <p:pRg st="16" end="16"/>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16" presetClass="entr" presetSubtype="21" fill="hold" nodeType="clickEffect">
                                  <p:stCondLst>
                                    <p:cond delay="0"/>
                                  </p:stCondLst>
                                  <p:childTnLst>
                                    <p:set>
                                      <p:cBhvr>
                                        <p:cTn id="181" dur="1" fill="hold">
                                          <p:stCondLst>
                                            <p:cond delay="0"/>
                                          </p:stCondLst>
                                        </p:cTn>
                                        <p:tgtEl>
                                          <p:spTgt spid="12">
                                            <p:txEl>
                                              <p:pRg st="17" end="17"/>
                                            </p:txEl>
                                          </p:spTgt>
                                        </p:tgtEl>
                                        <p:attrNameLst>
                                          <p:attrName>style.visibility</p:attrName>
                                        </p:attrNameLst>
                                      </p:cBhvr>
                                      <p:to>
                                        <p:strVal val="visible"/>
                                      </p:to>
                                    </p:set>
                                    <p:animEffect transition="in" filter="barn(inVertical)">
                                      <p:cBhvr>
                                        <p:cTn id="182" dur="500"/>
                                        <p:tgtEl>
                                          <p:spTgt spid="12">
                                            <p:txEl>
                                              <p:pRg st="17" end="17"/>
                                            </p:txEl>
                                          </p:spTgt>
                                        </p:tgtEl>
                                      </p:cBhvr>
                                    </p:animEffect>
                                  </p:childTnLst>
                                </p:cTn>
                              </p:par>
                            </p:childTnLst>
                          </p:cTn>
                        </p:par>
                      </p:childTnLst>
                    </p:cTn>
                  </p:par>
                  <p:par>
                    <p:cTn id="183" fill="hold">
                      <p:stCondLst>
                        <p:cond delay="indefinite"/>
                      </p:stCondLst>
                      <p:childTnLst>
                        <p:par>
                          <p:cTn id="184" fill="hold">
                            <p:stCondLst>
                              <p:cond delay="0"/>
                            </p:stCondLst>
                            <p:childTnLst>
                              <p:par>
                                <p:cTn id="185" presetID="16" presetClass="entr" presetSubtype="21" fill="hold" nodeType="clickEffect">
                                  <p:stCondLst>
                                    <p:cond delay="0"/>
                                  </p:stCondLst>
                                  <p:childTnLst>
                                    <p:set>
                                      <p:cBhvr>
                                        <p:cTn id="186" dur="1" fill="hold">
                                          <p:stCondLst>
                                            <p:cond delay="0"/>
                                          </p:stCondLst>
                                        </p:cTn>
                                        <p:tgtEl>
                                          <p:spTgt spid="12">
                                            <p:txEl>
                                              <p:pRg st="18" end="18"/>
                                            </p:txEl>
                                          </p:spTgt>
                                        </p:tgtEl>
                                        <p:attrNameLst>
                                          <p:attrName>style.visibility</p:attrName>
                                        </p:attrNameLst>
                                      </p:cBhvr>
                                      <p:to>
                                        <p:strVal val="visible"/>
                                      </p:to>
                                    </p:set>
                                    <p:animEffect transition="in" filter="barn(inVertical)">
                                      <p:cBhvr>
                                        <p:cTn id="187" dur="500"/>
                                        <p:tgtEl>
                                          <p:spTgt spid="12">
                                            <p:txEl>
                                              <p:pRg st="18" end="18"/>
                                            </p:txEl>
                                          </p:spTgt>
                                        </p:tgtEl>
                                      </p:cBhvr>
                                    </p:animEffect>
                                  </p:childTnLst>
                                </p:cTn>
                              </p:par>
                            </p:childTnLst>
                          </p:cTn>
                        </p:par>
                      </p:childTnLst>
                    </p:cTn>
                  </p:par>
                  <p:par>
                    <p:cTn id="188" fill="hold">
                      <p:stCondLst>
                        <p:cond delay="indefinite"/>
                      </p:stCondLst>
                      <p:childTnLst>
                        <p:par>
                          <p:cTn id="189" fill="hold">
                            <p:stCondLst>
                              <p:cond delay="0"/>
                            </p:stCondLst>
                            <p:childTnLst>
                              <p:par>
                                <p:cTn id="190" presetID="16" presetClass="entr" presetSubtype="21" fill="hold" nodeType="clickEffect">
                                  <p:stCondLst>
                                    <p:cond delay="0"/>
                                  </p:stCondLst>
                                  <p:childTnLst>
                                    <p:set>
                                      <p:cBhvr>
                                        <p:cTn id="191" dur="1" fill="hold">
                                          <p:stCondLst>
                                            <p:cond delay="0"/>
                                          </p:stCondLst>
                                        </p:cTn>
                                        <p:tgtEl>
                                          <p:spTgt spid="12">
                                            <p:txEl>
                                              <p:pRg st="20" end="20"/>
                                            </p:txEl>
                                          </p:spTgt>
                                        </p:tgtEl>
                                        <p:attrNameLst>
                                          <p:attrName>style.visibility</p:attrName>
                                        </p:attrNameLst>
                                      </p:cBhvr>
                                      <p:to>
                                        <p:strVal val="visible"/>
                                      </p:to>
                                    </p:set>
                                    <p:animEffect transition="in" filter="barn(inVertical)">
                                      <p:cBhvr>
                                        <p:cTn id="192" dur="500"/>
                                        <p:tgtEl>
                                          <p:spTgt spid="12">
                                            <p:txEl>
                                              <p:pRg st="20" end="20"/>
                                            </p:txEl>
                                          </p:spTgt>
                                        </p:tgtEl>
                                      </p:cBhvr>
                                    </p:animEffect>
                                  </p:childTnLst>
                                </p:cTn>
                              </p:par>
                            </p:childTnLst>
                          </p:cTn>
                        </p:par>
                      </p:childTnLst>
                    </p:cTn>
                  </p:par>
                  <p:par>
                    <p:cTn id="193" fill="hold">
                      <p:stCondLst>
                        <p:cond delay="indefinite"/>
                      </p:stCondLst>
                      <p:childTnLst>
                        <p:par>
                          <p:cTn id="194" fill="hold">
                            <p:stCondLst>
                              <p:cond delay="0"/>
                            </p:stCondLst>
                            <p:childTnLst>
                              <p:par>
                                <p:cTn id="195" presetID="16" presetClass="entr" presetSubtype="21" fill="hold" nodeType="clickEffect">
                                  <p:stCondLst>
                                    <p:cond delay="0"/>
                                  </p:stCondLst>
                                  <p:childTnLst>
                                    <p:set>
                                      <p:cBhvr>
                                        <p:cTn id="196" dur="1" fill="hold">
                                          <p:stCondLst>
                                            <p:cond delay="0"/>
                                          </p:stCondLst>
                                        </p:cTn>
                                        <p:tgtEl>
                                          <p:spTgt spid="12">
                                            <p:txEl>
                                              <p:pRg st="21" end="21"/>
                                            </p:txEl>
                                          </p:spTgt>
                                        </p:tgtEl>
                                        <p:attrNameLst>
                                          <p:attrName>style.visibility</p:attrName>
                                        </p:attrNameLst>
                                      </p:cBhvr>
                                      <p:to>
                                        <p:strVal val="visible"/>
                                      </p:to>
                                    </p:set>
                                    <p:animEffect transition="in" filter="barn(inVertical)">
                                      <p:cBhvr>
                                        <p:cTn id="197" dur="500"/>
                                        <p:tgtEl>
                                          <p:spTgt spid="12">
                                            <p:txEl>
                                              <p:pRg st="21" end="21"/>
                                            </p:txEl>
                                          </p:spTgt>
                                        </p:tgtEl>
                                      </p:cBhvr>
                                    </p:animEffect>
                                  </p:childTnLst>
                                </p:cTn>
                              </p:par>
                            </p:childTnLst>
                          </p:cTn>
                        </p:par>
                      </p:childTnLst>
                    </p:cTn>
                  </p:par>
                  <p:par>
                    <p:cTn id="198" fill="hold">
                      <p:stCondLst>
                        <p:cond delay="indefinite"/>
                      </p:stCondLst>
                      <p:childTnLst>
                        <p:par>
                          <p:cTn id="199" fill="hold">
                            <p:stCondLst>
                              <p:cond delay="0"/>
                            </p:stCondLst>
                            <p:childTnLst>
                              <p:par>
                                <p:cTn id="200" presetID="16" presetClass="entr" presetSubtype="21" fill="hold" nodeType="clickEffect">
                                  <p:stCondLst>
                                    <p:cond delay="0"/>
                                  </p:stCondLst>
                                  <p:childTnLst>
                                    <p:set>
                                      <p:cBhvr>
                                        <p:cTn id="201" dur="1" fill="hold">
                                          <p:stCondLst>
                                            <p:cond delay="0"/>
                                          </p:stCondLst>
                                        </p:cTn>
                                        <p:tgtEl>
                                          <p:spTgt spid="12">
                                            <p:txEl>
                                              <p:pRg st="22" end="22"/>
                                            </p:txEl>
                                          </p:spTgt>
                                        </p:tgtEl>
                                        <p:attrNameLst>
                                          <p:attrName>style.visibility</p:attrName>
                                        </p:attrNameLst>
                                      </p:cBhvr>
                                      <p:to>
                                        <p:strVal val="visible"/>
                                      </p:to>
                                    </p:set>
                                    <p:animEffect transition="in" filter="barn(inVertical)">
                                      <p:cBhvr>
                                        <p:cTn id="202" dur="500"/>
                                        <p:tgtEl>
                                          <p:spTgt spid="12">
                                            <p:txEl>
                                              <p:pRg st="22" end="22"/>
                                            </p:txEl>
                                          </p:spTgt>
                                        </p:tgtEl>
                                      </p:cBhvr>
                                    </p:animEffect>
                                  </p:childTnLst>
                                </p:cTn>
                              </p:par>
                            </p:childTnLst>
                          </p:cTn>
                        </p:par>
                      </p:childTnLst>
                    </p:cTn>
                  </p:par>
                  <p:par>
                    <p:cTn id="203" fill="hold">
                      <p:stCondLst>
                        <p:cond delay="indefinite"/>
                      </p:stCondLst>
                      <p:childTnLst>
                        <p:par>
                          <p:cTn id="204" fill="hold">
                            <p:stCondLst>
                              <p:cond delay="0"/>
                            </p:stCondLst>
                            <p:childTnLst>
                              <p:par>
                                <p:cTn id="205" presetID="16" presetClass="entr" presetSubtype="21" fill="hold" nodeType="clickEffect">
                                  <p:stCondLst>
                                    <p:cond delay="0"/>
                                  </p:stCondLst>
                                  <p:childTnLst>
                                    <p:set>
                                      <p:cBhvr>
                                        <p:cTn id="206" dur="1" fill="hold">
                                          <p:stCondLst>
                                            <p:cond delay="0"/>
                                          </p:stCondLst>
                                        </p:cTn>
                                        <p:tgtEl>
                                          <p:spTgt spid="12">
                                            <p:txEl>
                                              <p:pRg st="23" end="23"/>
                                            </p:txEl>
                                          </p:spTgt>
                                        </p:tgtEl>
                                        <p:attrNameLst>
                                          <p:attrName>style.visibility</p:attrName>
                                        </p:attrNameLst>
                                      </p:cBhvr>
                                      <p:to>
                                        <p:strVal val="visible"/>
                                      </p:to>
                                    </p:set>
                                    <p:animEffect transition="in" filter="barn(inVertical)">
                                      <p:cBhvr>
                                        <p:cTn id="207" dur="500"/>
                                        <p:tgtEl>
                                          <p:spTgt spid="12">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59568"/>
            <a:ext cx="8628653" cy="707886"/>
          </a:xfrm>
          <a:prstGeom prst="rect">
            <a:avLst/>
          </a:prstGeom>
          <a:noFill/>
        </p:spPr>
        <p:txBody>
          <a:bodyPr wrap="square" rtlCol="0">
            <a:spAutoFit/>
          </a:bodyPr>
          <a:lstStyle/>
          <a:p>
            <a:pPr algn="ctr"/>
            <a:r>
              <a:rPr lang="en-US" sz="4000" b="1" dirty="0"/>
              <a:t>SELECTING AND STORING</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1108F08A-3D7D-D940-BA01-5DF951E90935}"/>
              </a:ext>
            </a:extLst>
          </p:cNvPr>
          <p:cNvSpPr txBox="1"/>
          <p:nvPr/>
        </p:nvSpPr>
        <p:spPr>
          <a:xfrm>
            <a:off x="3353273" y="755985"/>
            <a:ext cx="8584163" cy="5293757"/>
          </a:xfrm>
          <a:prstGeom prst="rect">
            <a:avLst/>
          </a:prstGeom>
          <a:noFill/>
        </p:spPr>
        <p:txBody>
          <a:bodyPr wrap="square" rtlCol="0">
            <a:spAutoFit/>
          </a:bodyPr>
          <a:lstStyle/>
          <a:p>
            <a:r>
              <a:rPr lang="en-US" sz="1300" b="1" dirty="0"/>
              <a:t>Selecting Heirloom Beans:</a:t>
            </a:r>
          </a:p>
          <a:p>
            <a:endParaRPr lang="en-US" sz="1300" dirty="0"/>
          </a:p>
          <a:p>
            <a:pPr marL="285750" indent="-285750">
              <a:buFont typeface="Arial" panose="020B0604020202020204" pitchFamily="34" charset="0"/>
              <a:buChar char="•"/>
            </a:pPr>
            <a:r>
              <a:rPr lang="en-US" sz="1300" b="1" dirty="0"/>
              <a:t>Look for Vibrant Color and Uniform Shape</a:t>
            </a:r>
          </a:p>
          <a:p>
            <a:pPr marL="742950" lvl="1" indent="-285750">
              <a:buFont typeface="Arial" panose="020B0604020202020204" pitchFamily="34" charset="0"/>
              <a:buChar char="•"/>
            </a:pPr>
            <a:r>
              <a:rPr lang="en-US" sz="1300" dirty="0"/>
              <a:t>Heirloom beans should have rich hues and distinctive markings. Faded or cracked beans may be older and slower to cook.</a:t>
            </a:r>
          </a:p>
          <a:p>
            <a:pPr marL="285750" indent="-285750">
              <a:buFont typeface="Arial" panose="020B0604020202020204" pitchFamily="34" charset="0"/>
              <a:buChar char="•"/>
            </a:pPr>
            <a:r>
              <a:rPr lang="en-US" sz="1300" b="1" dirty="0"/>
              <a:t>Feel the Beans</a:t>
            </a:r>
          </a:p>
          <a:p>
            <a:pPr marL="742950" lvl="1" indent="-285750">
              <a:buFont typeface="Arial" panose="020B0604020202020204" pitchFamily="34" charset="0"/>
              <a:buChar char="•"/>
            </a:pPr>
            <a:r>
              <a:rPr lang="en-US" sz="1300" dirty="0"/>
              <a:t>Beans should be hard and dense to the touch. If they crumble or feel chalky, they’ve aged out of their prime.</a:t>
            </a:r>
          </a:p>
          <a:p>
            <a:pPr marL="285750" indent="-285750">
              <a:buFont typeface="Arial" panose="020B0604020202020204" pitchFamily="34" charset="0"/>
              <a:buChar char="•"/>
            </a:pPr>
            <a:r>
              <a:rPr lang="en-US" sz="1300" b="1" dirty="0"/>
              <a:t>Buy from Trusted Sources</a:t>
            </a:r>
          </a:p>
          <a:p>
            <a:pPr marL="742950" lvl="1" indent="-285750">
              <a:buFont typeface="Arial" panose="020B0604020202020204" pitchFamily="34" charset="0"/>
              <a:buChar char="•"/>
            </a:pPr>
            <a:r>
              <a:rPr lang="en-US" sz="1300" dirty="0"/>
              <a:t>Look for growers or retailers who specialize in heirloom or organic varieties as freshness and traceability make all the difference.</a:t>
            </a:r>
          </a:p>
          <a:p>
            <a:pPr marL="285750" indent="-285750">
              <a:buFont typeface="Arial" panose="020B0604020202020204" pitchFamily="34" charset="0"/>
              <a:buChar char="•"/>
            </a:pPr>
            <a:r>
              <a:rPr lang="en-US" sz="1300" b="1" dirty="0"/>
              <a:t>Check the Harvest Date</a:t>
            </a:r>
          </a:p>
          <a:p>
            <a:pPr marL="742950" lvl="1" indent="-285750">
              <a:buFont typeface="Arial" panose="020B0604020202020204" pitchFamily="34" charset="0"/>
              <a:buChar char="•"/>
            </a:pPr>
            <a:r>
              <a:rPr lang="en-US" sz="1300" dirty="0"/>
              <a:t>Ideally, you want beans harvested within the past 12–18 months for best flavor and cookability.</a:t>
            </a:r>
          </a:p>
          <a:p>
            <a:endParaRPr lang="en-US" sz="1300" dirty="0"/>
          </a:p>
          <a:p>
            <a:r>
              <a:rPr lang="en-US" sz="1300" b="1" dirty="0"/>
              <a:t>Storing Heirloom Beans:</a:t>
            </a:r>
          </a:p>
          <a:p>
            <a:endParaRPr lang="en-US" sz="1300" dirty="0"/>
          </a:p>
          <a:p>
            <a:pPr marL="285750" indent="-285750">
              <a:buFont typeface="Arial" panose="020B0604020202020204" pitchFamily="34" charset="0"/>
              <a:buChar char="•"/>
            </a:pPr>
            <a:r>
              <a:rPr lang="en-US" sz="1300" b="1" dirty="0"/>
              <a:t>Keep Beans in a Cool, Dry Place</a:t>
            </a:r>
          </a:p>
          <a:p>
            <a:pPr marL="742950" lvl="1" indent="-285750">
              <a:buFont typeface="Arial" panose="020B0604020202020204" pitchFamily="34" charset="0"/>
              <a:buChar char="•"/>
            </a:pPr>
            <a:r>
              <a:rPr lang="en-US" sz="1300" dirty="0"/>
              <a:t>Store your beans in a pantry away from sunlight and moisture.</a:t>
            </a:r>
          </a:p>
          <a:p>
            <a:pPr marL="285750" indent="-285750">
              <a:buFont typeface="Arial" panose="020B0604020202020204" pitchFamily="34" charset="0"/>
              <a:buChar char="•"/>
            </a:pPr>
            <a:r>
              <a:rPr lang="en-US" sz="1300" b="1" dirty="0"/>
              <a:t>Use Airtight Containers</a:t>
            </a:r>
          </a:p>
          <a:p>
            <a:pPr marL="742950" lvl="1" indent="-285750">
              <a:buFont typeface="Arial" panose="020B0604020202020204" pitchFamily="34" charset="0"/>
              <a:buChar char="•"/>
            </a:pPr>
            <a:r>
              <a:rPr lang="en-US" sz="1300" dirty="0"/>
              <a:t>Store beans in glass jars, tins, or BPA-free containers to protect against humidity and pests.</a:t>
            </a:r>
          </a:p>
          <a:p>
            <a:pPr marL="285750" indent="-285750">
              <a:buFont typeface="Arial" panose="020B0604020202020204" pitchFamily="34" charset="0"/>
              <a:buChar char="•"/>
            </a:pPr>
            <a:r>
              <a:rPr lang="en-US" sz="1300" b="1" dirty="0"/>
              <a:t>Label with Variety and Purchase Date</a:t>
            </a:r>
          </a:p>
          <a:p>
            <a:pPr marL="742950" lvl="1" indent="-285750">
              <a:buFont typeface="Arial" panose="020B0604020202020204" pitchFamily="34" charset="0"/>
              <a:buChar char="•"/>
            </a:pPr>
            <a:r>
              <a:rPr lang="en-US" sz="1300" dirty="0"/>
              <a:t>Proper labeling helps track freshness especially if you’re building a collection of bean varieties.</a:t>
            </a:r>
          </a:p>
          <a:p>
            <a:pPr marL="285750" indent="-285750">
              <a:buFont typeface="Arial" panose="020B0604020202020204" pitchFamily="34" charset="0"/>
              <a:buChar char="•"/>
            </a:pPr>
            <a:r>
              <a:rPr lang="en-US" sz="1300" b="1" dirty="0"/>
              <a:t>Prime Flavor and Texture</a:t>
            </a:r>
          </a:p>
          <a:p>
            <a:pPr marL="742950" lvl="1" indent="-285750">
              <a:buFont typeface="Arial" panose="020B0604020202020204" pitchFamily="34" charset="0"/>
              <a:buChar char="•"/>
            </a:pPr>
            <a:r>
              <a:rPr lang="en-US" sz="1300" dirty="0"/>
              <a:t>Beans will have the best flavor and texture if consumed within 1-2 years from harvest but are safe to eat for much longer.</a:t>
            </a:r>
          </a:p>
          <a:p>
            <a:pPr marL="285750" indent="-285750">
              <a:buFont typeface="Arial" panose="020B0604020202020204" pitchFamily="34" charset="0"/>
              <a:buChar char="•"/>
            </a:pPr>
            <a:r>
              <a:rPr lang="en-US" sz="1300" b="1" dirty="0"/>
              <a:t>Freeze for Long-Term Storage</a:t>
            </a:r>
          </a:p>
          <a:p>
            <a:pPr marL="742950" lvl="1" indent="-285750">
              <a:buFont typeface="Arial" panose="020B0604020202020204" pitchFamily="34" charset="0"/>
              <a:buChar char="•"/>
            </a:pPr>
            <a:r>
              <a:rPr lang="en-US" sz="1300" dirty="0"/>
              <a:t>To preserve freshness and prevent pantry pests, you can freeze dry beans in airtight containers for up to 3 years.</a:t>
            </a:r>
          </a:p>
        </p:txBody>
      </p:sp>
      <p:sp>
        <p:nvSpPr>
          <p:cNvPr id="7" name="TextBox 6">
            <a:extLst>
              <a:ext uri="{FF2B5EF4-FFF2-40B4-BE49-F238E27FC236}">
                <a16:creationId xmlns:a16="http://schemas.microsoft.com/office/drawing/2014/main" id="{BFD947F7-C1AF-6ED6-C9AD-B94E716B2DA8}"/>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11" name="TextBox 10">
            <a:extLst>
              <a:ext uri="{FF2B5EF4-FFF2-40B4-BE49-F238E27FC236}">
                <a16:creationId xmlns:a16="http://schemas.microsoft.com/office/drawing/2014/main" id="{354068C3-063C-28F7-E4D1-7E5C7A3B0EFB}"/>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6" name="Picture 5">
            <a:extLst>
              <a:ext uri="{FF2B5EF4-FFF2-40B4-BE49-F238E27FC236}">
                <a16:creationId xmlns:a16="http://schemas.microsoft.com/office/drawing/2014/main" id="{AA3E056C-934B-8E2E-A744-51E3E886BA1B}"/>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0217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barn(inVertical)">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barn(inVertical)">
                                      <p:cBhvr>
                                        <p:cTn id="52" dur="5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3" end="13"/>
                                            </p:txEl>
                                          </p:spTgt>
                                        </p:tgtEl>
                                        <p:attrNameLst>
                                          <p:attrName>style.visibility</p:attrName>
                                        </p:attrNameLst>
                                      </p:cBhvr>
                                      <p:to>
                                        <p:strVal val="visible"/>
                                      </p:to>
                                    </p:set>
                                    <p:animEffect transition="in" filter="barn(inVertical)">
                                      <p:cBhvr>
                                        <p:cTn id="57" dur="500"/>
                                        <p:tgtEl>
                                          <p:spTgt spid="2">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4" end="14"/>
                                            </p:txEl>
                                          </p:spTgt>
                                        </p:tgtEl>
                                        <p:attrNameLst>
                                          <p:attrName>style.visibility</p:attrName>
                                        </p:attrNameLst>
                                      </p:cBhvr>
                                      <p:to>
                                        <p:strVal val="visible"/>
                                      </p:to>
                                    </p:set>
                                    <p:animEffect transition="in" filter="barn(inVertical)">
                                      <p:cBhvr>
                                        <p:cTn id="62" dur="500"/>
                                        <p:tgtEl>
                                          <p:spTgt spid="2">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animEffect transition="in" filter="barn(inVertical)">
                                      <p:cBhvr>
                                        <p:cTn id="67" dur="500"/>
                                        <p:tgtEl>
                                          <p:spTgt spid="2">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
                                            <p:txEl>
                                              <p:pRg st="16" end="16"/>
                                            </p:txEl>
                                          </p:spTgt>
                                        </p:tgtEl>
                                        <p:attrNameLst>
                                          <p:attrName>style.visibility</p:attrName>
                                        </p:attrNameLst>
                                      </p:cBhvr>
                                      <p:to>
                                        <p:strVal val="visible"/>
                                      </p:to>
                                    </p:set>
                                    <p:animEffect transition="in" filter="barn(inVertical)">
                                      <p:cBhvr>
                                        <p:cTn id="72" dur="500"/>
                                        <p:tgtEl>
                                          <p:spTgt spid="2">
                                            <p:txEl>
                                              <p:pRg st="16" end="1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
                                            <p:txEl>
                                              <p:pRg st="17" end="17"/>
                                            </p:txEl>
                                          </p:spTgt>
                                        </p:tgtEl>
                                        <p:attrNameLst>
                                          <p:attrName>style.visibility</p:attrName>
                                        </p:attrNameLst>
                                      </p:cBhvr>
                                      <p:to>
                                        <p:strVal val="visible"/>
                                      </p:to>
                                    </p:set>
                                    <p:animEffect transition="in" filter="barn(inVertical)">
                                      <p:cBhvr>
                                        <p:cTn id="77" dur="500"/>
                                        <p:tgtEl>
                                          <p:spTgt spid="2">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
                                            <p:txEl>
                                              <p:pRg st="18" end="18"/>
                                            </p:txEl>
                                          </p:spTgt>
                                        </p:tgtEl>
                                        <p:attrNameLst>
                                          <p:attrName>style.visibility</p:attrName>
                                        </p:attrNameLst>
                                      </p:cBhvr>
                                      <p:to>
                                        <p:strVal val="visible"/>
                                      </p:to>
                                    </p:set>
                                    <p:animEffect transition="in" filter="barn(inVertical)">
                                      <p:cBhvr>
                                        <p:cTn id="82" dur="500"/>
                                        <p:tgtEl>
                                          <p:spTgt spid="2">
                                            <p:txEl>
                                              <p:pRg st="18" end="1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
                                            <p:txEl>
                                              <p:pRg st="19" end="19"/>
                                            </p:txEl>
                                          </p:spTgt>
                                        </p:tgtEl>
                                        <p:attrNameLst>
                                          <p:attrName>style.visibility</p:attrName>
                                        </p:attrNameLst>
                                      </p:cBhvr>
                                      <p:to>
                                        <p:strVal val="visible"/>
                                      </p:to>
                                    </p:set>
                                    <p:animEffect transition="in" filter="barn(inVertical)">
                                      <p:cBhvr>
                                        <p:cTn id="87" dur="500"/>
                                        <p:tgtEl>
                                          <p:spTgt spid="2">
                                            <p:txEl>
                                              <p:pRg st="19" end="1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
                                            <p:txEl>
                                              <p:pRg st="20" end="20"/>
                                            </p:txEl>
                                          </p:spTgt>
                                        </p:tgtEl>
                                        <p:attrNameLst>
                                          <p:attrName>style.visibility</p:attrName>
                                        </p:attrNameLst>
                                      </p:cBhvr>
                                      <p:to>
                                        <p:strVal val="visible"/>
                                      </p:to>
                                    </p:set>
                                    <p:animEffect transition="in" filter="barn(inVertical)">
                                      <p:cBhvr>
                                        <p:cTn id="92" dur="500"/>
                                        <p:tgtEl>
                                          <p:spTgt spid="2">
                                            <p:txEl>
                                              <p:pRg st="20" end="2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2">
                                            <p:txEl>
                                              <p:pRg st="21" end="21"/>
                                            </p:txEl>
                                          </p:spTgt>
                                        </p:tgtEl>
                                        <p:attrNameLst>
                                          <p:attrName>style.visibility</p:attrName>
                                        </p:attrNameLst>
                                      </p:cBhvr>
                                      <p:to>
                                        <p:strVal val="visible"/>
                                      </p:to>
                                    </p:set>
                                    <p:animEffect transition="in" filter="barn(inVertical)">
                                      <p:cBhvr>
                                        <p:cTn id="97" dur="500"/>
                                        <p:tgtEl>
                                          <p:spTgt spid="2">
                                            <p:txEl>
                                              <p:pRg st="21" end="2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2">
                                            <p:txEl>
                                              <p:pRg st="22" end="22"/>
                                            </p:txEl>
                                          </p:spTgt>
                                        </p:tgtEl>
                                        <p:attrNameLst>
                                          <p:attrName>style.visibility</p:attrName>
                                        </p:attrNameLst>
                                      </p:cBhvr>
                                      <p:to>
                                        <p:strVal val="visible"/>
                                      </p:to>
                                    </p:set>
                                    <p:animEffect transition="in" filter="barn(inVertical)">
                                      <p:cBhvr>
                                        <p:cTn id="102" dur="500"/>
                                        <p:tgtEl>
                                          <p:spTgt spid="2">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87704"/>
            <a:ext cx="8628653" cy="707886"/>
          </a:xfrm>
          <a:prstGeom prst="rect">
            <a:avLst/>
          </a:prstGeom>
          <a:noFill/>
        </p:spPr>
        <p:txBody>
          <a:bodyPr wrap="square" rtlCol="0">
            <a:spAutoFit/>
          </a:bodyPr>
          <a:lstStyle/>
          <a:p>
            <a:pPr algn="ctr"/>
            <a:r>
              <a:rPr lang="en-US" sz="4000" b="1" dirty="0"/>
              <a:t>CULINARY USES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13" name="TextBox 12">
            <a:extLst>
              <a:ext uri="{FF2B5EF4-FFF2-40B4-BE49-F238E27FC236}">
                <a16:creationId xmlns:a16="http://schemas.microsoft.com/office/drawing/2014/main" id="{B65DA4C5-D21B-5535-A8DB-6C394F151285}"/>
              </a:ext>
            </a:extLst>
          </p:cNvPr>
          <p:cNvSpPr txBox="1"/>
          <p:nvPr/>
        </p:nvSpPr>
        <p:spPr>
          <a:xfrm>
            <a:off x="3353273" y="691817"/>
            <a:ext cx="8584163" cy="5493812"/>
          </a:xfrm>
          <a:prstGeom prst="rect">
            <a:avLst/>
          </a:prstGeom>
          <a:noFill/>
        </p:spPr>
        <p:txBody>
          <a:bodyPr wrap="square" rtlCol="0">
            <a:spAutoFit/>
          </a:bodyPr>
          <a:lstStyle/>
          <a:p>
            <a:r>
              <a:rPr lang="en-US" sz="1300" dirty="0"/>
              <a:t>Heirloom beans are so much more than a humble pantry staple, they’re culinary rock stars that bring bold flavor, creamy texture, and deep heritage to every dish. Their diversity makes them perfect for both rustic comfort food and elegant, chef-driven creations.</a:t>
            </a:r>
          </a:p>
          <a:p>
            <a:endParaRPr lang="en-US" sz="1300" dirty="0"/>
          </a:p>
          <a:p>
            <a:pPr marL="285750" indent="-285750">
              <a:buFont typeface="Arial" panose="020B0604020202020204" pitchFamily="34" charset="0"/>
              <a:buChar char="•"/>
            </a:pPr>
            <a:r>
              <a:rPr lang="en-US" sz="1300" b="1" dirty="0"/>
              <a:t>Soups &amp; Stews: </a:t>
            </a:r>
            <a:r>
              <a:rPr lang="en-US" sz="1300" dirty="0"/>
              <a:t>Heirloom beans hold their shape beautifully and soak up surrounding flavors making them natural stars in brothy, hearty dishes.</a:t>
            </a:r>
          </a:p>
          <a:p>
            <a:endParaRPr lang="en-US" sz="1300" dirty="0"/>
          </a:p>
          <a:p>
            <a:pPr marL="285750" indent="-285750">
              <a:buFont typeface="Arial" panose="020B0604020202020204" pitchFamily="34" charset="0"/>
              <a:buChar char="•"/>
            </a:pPr>
            <a:r>
              <a:rPr lang="en-US" sz="1300" b="1" dirty="0"/>
              <a:t>Salads: </a:t>
            </a:r>
            <a:r>
              <a:rPr lang="en-US" sz="1300" dirty="0"/>
              <a:t>Adding a creamy texture and a protein punch to cold dishes, heirloom beans and their brilliant colors can make any salad pop.</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Baked Beans &amp; Casseroles</a:t>
            </a:r>
            <a:r>
              <a:rPr lang="en-US" sz="1300" dirty="0"/>
              <a:t>: Heirloom beans like Yellow Eye and King of the Early are ideal for slow baking by offering rich, buttery flavors that intensify over time.</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Purees, Dips, &amp; Spreads: </a:t>
            </a:r>
            <a:r>
              <a:rPr lang="en-US" sz="1300" dirty="0"/>
              <a:t>Blended heirloom beans make flavorful dips and spreads that will give hummus and pate a run for their money.</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Italian &amp; Mediterranean Dishes: </a:t>
            </a:r>
            <a:r>
              <a:rPr lang="en-US" sz="1300" dirty="0"/>
              <a:t>Varieties like Borlotti and Royal Corona bring rustic elegance to pastas, minestrone, and braised dishes.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Global Comfort Food: </a:t>
            </a:r>
            <a:r>
              <a:rPr lang="en-US" sz="1300" dirty="0"/>
              <a:t>Try your hand in using heirloom beans in traditional dishes from around the world like Rajima from India, Feijoada from Brazil, Akara from Africa, and Ful Medames from the Middle East.</a:t>
            </a:r>
          </a:p>
          <a:p>
            <a:endParaRPr lang="en-US" sz="1300" dirty="0"/>
          </a:p>
          <a:p>
            <a:pPr marL="285750" indent="-285750">
              <a:buFont typeface="Arial" panose="020B0604020202020204" pitchFamily="34" charset="0"/>
              <a:buChar char="•"/>
            </a:pPr>
            <a:r>
              <a:rPr lang="en-US" sz="1300" b="1" dirty="0"/>
              <a:t>Grilled &amp; Roasted: </a:t>
            </a:r>
            <a:r>
              <a:rPr lang="en-US" sz="1300" dirty="0"/>
              <a:t>Some large heirloom beans like Royal Corona or Scarlet Runner can be grilled or pan-roasted after boiling for a toothsome, smoky flavor.</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Desserts &amp; Baking: </a:t>
            </a:r>
            <a:r>
              <a:rPr lang="en-US" sz="1300" dirty="0"/>
              <a:t>The creamy texture of cooked heirloom beans can add richness to brownies, cookies, cakes, and fillings without overpowering sweetness.</a:t>
            </a:r>
          </a:p>
        </p:txBody>
      </p:sp>
      <p:sp>
        <p:nvSpPr>
          <p:cNvPr id="7" name="TextBox 6">
            <a:extLst>
              <a:ext uri="{FF2B5EF4-FFF2-40B4-BE49-F238E27FC236}">
                <a16:creationId xmlns:a16="http://schemas.microsoft.com/office/drawing/2014/main" id="{8D0B72A6-2320-7212-F95C-C68E41ACCCE1}"/>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9" name="TextBox 8">
            <a:extLst>
              <a:ext uri="{FF2B5EF4-FFF2-40B4-BE49-F238E27FC236}">
                <a16:creationId xmlns:a16="http://schemas.microsoft.com/office/drawing/2014/main" id="{7A1E9984-142E-6742-A07D-B18931BF4110}"/>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5" name="Picture 4">
            <a:extLst>
              <a:ext uri="{FF2B5EF4-FFF2-40B4-BE49-F238E27FC236}">
                <a16:creationId xmlns:a16="http://schemas.microsoft.com/office/drawing/2014/main" id="{F821392B-2CCF-5DC4-AF72-C2E1FA112B1F}"/>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1682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arn(inVertic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barn(inVertical)">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barn(inVertical)">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animEffect transition="in" filter="barn(inVertical)">
                                      <p:cBhvr>
                                        <p:cTn id="27" dur="500"/>
                                        <p:tgtEl>
                                          <p:spTgt spid="1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10" end="10"/>
                                            </p:txEl>
                                          </p:spTgt>
                                        </p:tgtEl>
                                        <p:attrNameLst>
                                          <p:attrName>style.visibility</p:attrName>
                                        </p:attrNameLst>
                                      </p:cBhvr>
                                      <p:to>
                                        <p:strVal val="visible"/>
                                      </p:to>
                                    </p:set>
                                    <p:animEffect transition="in" filter="barn(inVertical)">
                                      <p:cBhvr>
                                        <p:cTn id="32" dur="500"/>
                                        <p:tgtEl>
                                          <p:spTgt spid="1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12" end="12"/>
                                            </p:txEl>
                                          </p:spTgt>
                                        </p:tgtEl>
                                        <p:attrNameLst>
                                          <p:attrName>style.visibility</p:attrName>
                                        </p:attrNameLst>
                                      </p:cBhvr>
                                      <p:to>
                                        <p:strVal val="visible"/>
                                      </p:to>
                                    </p:set>
                                    <p:animEffect transition="in" filter="barn(inVertical)">
                                      <p:cBhvr>
                                        <p:cTn id="37" dur="500"/>
                                        <p:tgtEl>
                                          <p:spTgt spid="1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14" end="14"/>
                                            </p:txEl>
                                          </p:spTgt>
                                        </p:tgtEl>
                                        <p:attrNameLst>
                                          <p:attrName>style.visibility</p:attrName>
                                        </p:attrNameLst>
                                      </p:cBhvr>
                                      <p:to>
                                        <p:strVal val="visible"/>
                                      </p:to>
                                    </p:set>
                                    <p:animEffect transition="in" filter="barn(inVertical)">
                                      <p:cBhvr>
                                        <p:cTn id="42" dur="500"/>
                                        <p:tgtEl>
                                          <p:spTgt spid="1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xEl>
                                              <p:pRg st="16" end="16"/>
                                            </p:txEl>
                                          </p:spTgt>
                                        </p:tgtEl>
                                        <p:attrNameLst>
                                          <p:attrName>style.visibility</p:attrName>
                                        </p:attrNameLst>
                                      </p:cBhvr>
                                      <p:to>
                                        <p:strVal val="visible"/>
                                      </p:to>
                                    </p:set>
                                    <p:animEffect transition="in" filter="barn(inVertical)">
                                      <p:cBhvr>
                                        <p:cTn id="47" dur="500"/>
                                        <p:tgtEl>
                                          <p:spTgt spid="1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INTERESTING FACTS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58126928-DC07-7BA5-AD1C-D3D467406AF9}"/>
              </a:ext>
            </a:extLst>
          </p:cNvPr>
          <p:cNvSpPr txBox="1"/>
          <p:nvPr/>
        </p:nvSpPr>
        <p:spPr>
          <a:xfrm>
            <a:off x="3353273" y="1020678"/>
            <a:ext cx="8584163" cy="5047536"/>
          </a:xfrm>
          <a:prstGeom prst="rect">
            <a:avLst/>
          </a:prstGeom>
          <a:noFill/>
        </p:spPr>
        <p:txBody>
          <a:bodyPr wrap="square" rtlCol="0">
            <a:spAutoFit/>
          </a:bodyPr>
          <a:lstStyle/>
          <a:p>
            <a:pPr marL="285750" indent="-285750">
              <a:buFont typeface="Arial" panose="020B0604020202020204" pitchFamily="34" charset="0"/>
              <a:buChar char="•"/>
            </a:pPr>
            <a:r>
              <a:rPr lang="en-US" sz="1400" dirty="0"/>
              <a:t>Varieties like Anasazi beans date back over 1,500 years, with seeds found in clay pots in ancient cliff dwelling.</a:t>
            </a:r>
          </a:p>
          <a:p>
            <a:endParaRPr lang="en-US" sz="1400" dirty="0"/>
          </a:p>
          <a:p>
            <a:pPr marL="285750" indent="-285750">
              <a:buFont typeface="Arial" panose="020B0604020202020204" pitchFamily="34" charset="0"/>
              <a:buChar char="•"/>
            </a:pPr>
            <a:r>
              <a:rPr lang="en-US" sz="1400" dirty="0"/>
              <a:t>In ancient Mesoamerican cultures, beans were used alongside cacao as a form of trade and barter.</a:t>
            </a:r>
          </a:p>
          <a:p>
            <a:endParaRPr lang="en-US" sz="1400" dirty="0"/>
          </a:p>
          <a:p>
            <a:pPr marL="285750" indent="-285750">
              <a:buFont typeface="Arial" panose="020B0604020202020204" pitchFamily="34" charset="0"/>
              <a:buChar char="•"/>
            </a:pPr>
            <a:r>
              <a:rPr lang="en-US" sz="1400" dirty="0"/>
              <a:t>In some cultures, vibrantly colored heirloom beans were strung as beads for necklaces, charms, and even rosaries.</a:t>
            </a:r>
          </a:p>
          <a:p>
            <a:endParaRPr lang="en-US" sz="1400" dirty="0"/>
          </a:p>
          <a:p>
            <a:pPr marL="285750" indent="-285750">
              <a:buFont typeface="Arial" panose="020B0604020202020204" pitchFamily="34" charset="0"/>
              <a:buChar char="•"/>
            </a:pPr>
            <a:r>
              <a:rPr lang="en-US" sz="1400" dirty="0"/>
              <a:t>The idea of a magical bean, as in Jack and the Beanstalk, is said to have stemmed from early civilizations discovering how one tiny seed could grow into a towering, food-producing vine.</a:t>
            </a:r>
          </a:p>
          <a:p>
            <a:endParaRPr lang="en-US" sz="1400" dirty="0"/>
          </a:p>
          <a:p>
            <a:pPr marL="285750" indent="-285750">
              <a:buFont typeface="Arial" panose="020B0604020202020204" pitchFamily="34" charset="0"/>
              <a:buChar char="•"/>
            </a:pPr>
            <a:r>
              <a:rPr lang="en-US" sz="1400" dirty="0"/>
              <a:t>Each heirloom bean is like a living artifact carrying a unique genetic code that has been fine-tuned by nature and generations of growers.</a:t>
            </a:r>
          </a:p>
          <a:p>
            <a:endParaRPr lang="en-US" sz="1400" dirty="0"/>
          </a:p>
          <a:p>
            <a:pPr marL="285750" indent="-285750">
              <a:buFont typeface="Arial" panose="020B0604020202020204" pitchFamily="34" charset="0"/>
              <a:buChar char="•"/>
            </a:pPr>
            <a:r>
              <a:rPr lang="en-US" sz="1400" dirty="0"/>
              <a:t>Heirloom beans are one of the most sustainable sources of protein on the planet.</a:t>
            </a:r>
          </a:p>
          <a:p>
            <a:endParaRPr lang="en-US" sz="1400" dirty="0"/>
          </a:p>
          <a:p>
            <a:pPr marL="285750" indent="-285750">
              <a:buFont typeface="Arial" panose="020B0604020202020204" pitchFamily="34" charset="0"/>
              <a:buChar char="•"/>
            </a:pPr>
            <a:r>
              <a:rPr lang="en-US" sz="1400" dirty="0"/>
              <a:t>NASA has researched beans as space food because they’re light, nutrient-dense, and produce their own nitrogen making them ideal for growing on Mars or the moon.</a:t>
            </a:r>
          </a:p>
          <a:p>
            <a:endParaRPr lang="en-US" sz="1400" dirty="0"/>
          </a:p>
          <a:p>
            <a:pPr marL="285750" indent="-285750">
              <a:buFont typeface="Arial" panose="020B0604020202020204" pitchFamily="34" charset="0"/>
              <a:buChar char="•"/>
            </a:pPr>
            <a:r>
              <a:rPr lang="en-US" sz="1400" dirty="0"/>
              <a:t>Some farmers swear by the old folklore that beans “know” when it’s going to rain saying they swell slightly just before a storm.</a:t>
            </a:r>
          </a:p>
          <a:p>
            <a:endParaRPr lang="en-US" sz="1400" dirty="0"/>
          </a:p>
          <a:p>
            <a:pPr marL="285750" indent="-285750">
              <a:buFont typeface="Arial" panose="020B0604020202020204" pitchFamily="34" charset="0"/>
              <a:buChar char="•"/>
            </a:pPr>
            <a:r>
              <a:rPr lang="en-US" sz="1400" dirty="0"/>
              <a:t>Just like wine or cheese, heirloom beans have terroir, a distinct flavor influenced by soil, climate, and cultivation style, making them perfect to pair with wines, broths, and olive oils. </a:t>
            </a:r>
          </a:p>
        </p:txBody>
      </p:sp>
      <p:sp>
        <p:nvSpPr>
          <p:cNvPr id="7" name="TextBox 6">
            <a:extLst>
              <a:ext uri="{FF2B5EF4-FFF2-40B4-BE49-F238E27FC236}">
                <a16:creationId xmlns:a16="http://schemas.microsoft.com/office/drawing/2014/main" id="{55E8B9F4-F760-3979-FE5C-0237580E4E0F}"/>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11" name="TextBox 10">
            <a:extLst>
              <a:ext uri="{FF2B5EF4-FFF2-40B4-BE49-F238E27FC236}">
                <a16:creationId xmlns:a16="http://schemas.microsoft.com/office/drawing/2014/main" id="{56444B1D-44C7-8696-6622-0AADFD8B58A3}"/>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6" name="Picture 5">
            <a:extLst>
              <a:ext uri="{FF2B5EF4-FFF2-40B4-BE49-F238E27FC236}">
                <a16:creationId xmlns:a16="http://schemas.microsoft.com/office/drawing/2014/main" id="{481C1B96-EBA4-1072-92BB-A33484FC3C10}"/>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0207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arn(inVertical)">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barn(inVertical)">
                                      <p:cBhvr>
                                        <p:cTn id="37" dur="500"/>
                                        <p:tgtEl>
                                          <p:spTgt spid="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barn(inVertical)">
                                      <p:cBhvr>
                                        <p:cTn id="42" dur="500"/>
                                        <p:tgtEl>
                                          <p:spTgt spid="2">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barn(inVertical)">
                                      <p:cBhvr>
                                        <p:cTn id="47"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179299" y="809658"/>
            <a:ext cx="87581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Tiger’s Eye Bean Stew</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Yield: </a:t>
            </a:r>
            <a:r>
              <a:rPr lang="en-US" sz="1600" dirty="0">
                <a:solidFill>
                  <a:prstClr val="black"/>
                </a:solidFill>
                <a:latin typeface="Calibri" panose="020F0502020204030204"/>
              </a:rPr>
              <a:t>4 Servings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RECIPE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64CC0063-13C9-32FD-887F-A791B1924036}"/>
              </a:ext>
            </a:extLst>
          </p:cNvPr>
          <p:cNvSpPr txBox="1"/>
          <p:nvPr/>
        </p:nvSpPr>
        <p:spPr>
          <a:xfrm>
            <a:off x="3179298" y="1394433"/>
            <a:ext cx="3967858"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Ingredients:</a:t>
            </a:r>
          </a:p>
          <a:p>
            <a:pPr>
              <a:defRPr/>
            </a:pPr>
            <a:r>
              <a:rPr lang="en-US" sz="1300" dirty="0">
                <a:solidFill>
                  <a:prstClr val="black"/>
                </a:solidFill>
                <a:latin typeface="Calibri" panose="020F0502020204030204"/>
              </a:rPr>
              <a:t>2 Tbsp Olive Oil</a:t>
            </a:r>
          </a:p>
          <a:p>
            <a:pPr>
              <a:defRPr/>
            </a:pPr>
            <a:r>
              <a:rPr lang="en-US" sz="1300" dirty="0">
                <a:solidFill>
                  <a:prstClr val="black"/>
                </a:solidFill>
                <a:latin typeface="Calibri" panose="020F0502020204030204"/>
              </a:rPr>
              <a:t>1 Small Yellow Onion, Diced</a:t>
            </a:r>
          </a:p>
          <a:p>
            <a:pPr>
              <a:defRPr/>
            </a:pPr>
            <a:r>
              <a:rPr lang="en-US" sz="1300" dirty="0">
                <a:solidFill>
                  <a:prstClr val="black"/>
                </a:solidFill>
                <a:latin typeface="Calibri" panose="020F0502020204030204"/>
              </a:rPr>
              <a:t>1 Carrot, Peeled &amp; Diced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2 Cloves Garlic, Minced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1 Tsp Smoked Paprika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½ Tsp Ground Cumin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½ Tsp, Dried Thyme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2 Tbsp Tomato Paste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1 ½ Cups Vegetable Stock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1 Cup Tomatoes, Chopped</a:t>
            </a:r>
          </a:p>
          <a:p>
            <a:pPr>
              <a:defRPr/>
            </a:pPr>
            <a:r>
              <a:rPr lang="en-US" sz="1300" dirty="0">
                <a:solidFill>
                  <a:prstClr val="black"/>
                </a:solidFill>
                <a:latin typeface="Calibri" panose="020F0502020204030204"/>
              </a:rPr>
              <a:t>2 Cups Tiger’s Eye Beans, Cooked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3 Cups Kale, Chopped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Salt &amp; Black Pepper, To Taste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Optional Finish: Splash of Sherry Vinegar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Optional Garnishes: Chopped Parsley</a:t>
            </a:r>
            <a:endParaRPr lang="en-US" sz="140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4EBFAEE4-F633-04A5-F646-2C79520A5C1A}"/>
              </a:ext>
            </a:extLst>
          </p:cNvPr>
          <p:cNvSpPr txBox="1"/>
          <p:nvPr/>
        </p:nvSpPr>
        <p:spPr>
          <a:xfrm>
            <a:off x="7147156" y="1410942"/>
            <a:ext cx="4912321" cy="42934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effectLst/>
                <a:uLnTx/>
                <a:uFillTx/>
                <a:latin typeface="Calibri" panose="020F0502020204030204"/>
                <a:ea typeface="+mn-ea"/>
                <a:cs typeface="+mn-cs"/>
              </a:rPr>
              <a:t>Directions: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i="0" u="none" strike="noStrike" kern="1200" cap="none" spc="0" normalizeH="0" baseline="0" noProof="0" dirty="0">
                <a:ln>
                  <a:noFill/>
                </a:ln>
                <a:effectLst/>
                <a:uLnTx/>
                <a:uFillTx/>
                <a:latin typeface="Calibri" panose="020F0502020204030204"/>
                <a:ea typeface="+mn-ea"/>
                <a:cs typeface="+mn-cs"/>
              </a:rPr>
              <a:t>In a large pot, </a:t>
            </a:r>
            <a:r>
              <a:rPr lang="en-US" sz="1300" dirty="0"/>
              <a:t>heat olive oil over medium heat. Add onion and carrot; cook for 5–6 minutes until soft. Stir in garlic, smoked paprika, cumin, and thyme. Cook for 1 minute more until fragrant.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dirty="0"/>
              <a:t>Add tomato paste and stir well to coat the vegetables. Pour in stock, add the chopped tomatoes, and bring to a simmer.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dirty="0"/>
              <a:t>Stir in cooked Tiger’s Eye beans. Simmer for 10–15 minutes, allowing flavors to meld and stew to thicken.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dirty="0"/>
              <a:t>Stir in chopped kale and cook until wilted, about 8 minutes.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dirty="0"/>
              <a:t>Taste and adjust seasoning. Add a splash of sherry vinegar for brightness if desired.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dirty="0"/>
              <a:t>Serve hot, with crusty bread or spooned over polenta or rice. Garnish with chopped parsley if desired.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1" i="0" u="none" strike="noStrike" kern="1200" cap="none" spc="0" normalizeH="0" baseline="0" noProof="0" dirty="0">
                <a:ln>
                  <a:noFill/>
                </a:ln>
                <a:effectLst/>
                <a:uLnTx/>
                <a:uFillTx/>
                <a:latin typeface="Calibri" panose="020F0502020204030204"/>
                <a:ea typeface="+mn-ea"/>
                <a:cs typeface="+mn-cs"/>
              </a:rPr>
              <a:t>Chef’s Tips:</a:t>
            </a:r>
          </a:p>
          <a:p>
            <a:pPr marL="800100" lvl="1" indent="-342900">
              <a:buFont typeface="+mj-lt"/>
              <a:buAutoNum type="arabicPeriod"/>
              <a:defRPr/>
            </a:pPr>
            <a:r>
              <a:rPr lang="en-US" sz="1300" dirty="0">
                <a:latin typeface="Calibri" panose="020F0502020204030204"/>
              </a:rPr>
              <a:t>The stew is excellent with a poached egg or crumbled feta served on top.</a:t>
            </a:r>
          </a:p>
          <a:p>
            <a:pPr marL="800100" lvl="1" indent="-342900">
              <a:buFont typeface="+mj-lt"/>
              <a:buAutoNum type="arabicPeriod"/>
              <a:defRPr/>
            </a:pPr>
            <a:r>
              <a:rPr kumimoji="0" lang="en-US" sz="1300" i="0" u="none" strike="noStrike" kern="1200" cap="none" spc="0" normalizeH="0" baseline="0" noProof="0" dirty="0">
                <a:ln>
                  <a:noFill/>
                </a:ln>
                <a:effectLst/>
                <a:uLnTx/>
                <a:uFillTx/>
                <a:latin typeface="Calibri" panose="020F0502020204030204"/>
                <a:ea typeface="+mn-ea"/>
                <a:cs typeface="+mn-cs"/>
              </a:rPr>
              <a:t>Try it with chorizo or smoked tofu for added protein and depth.</a:t>
            </a:r>
          </a:p>
          <a:p>
            <a:pPr marL="800100" lvl="1" indent="-342900">
              <a:buFont typeface="+mj-lt"/>
              <a:buAutoNum type="arabicPeriod"/>
              <a:defRPr/>
            </a:pPr>
            <a:r>
              <a:rPr lang="en-US" sz="1300" dirty="0">
                <a:latin typeface="Calibri" panose="020F0502020204030204"/>
              </a:rPr>
              <a:t>Flavors deepen beautifully the next day so try making it the day before and store in the refrigerator overnight.</a:t>
            </a:r>
            <a:endParaRPr kumimoji="0" lang="en-US" sz="1300" i="0" u="none" strike="noStrike" kern="1200" cap="none" spc="0" normalizeH="0" baseline="0" noProof="0" dirty="0">
              <a:ln>
                <a:noFill/>
              </a:ln>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87C1ED2-C9BD-0F1E-2F7C-EEC851BA7DA5}"/>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11" name="TextBox 10">
            <a:extLst>
              <a:ext uri="{FF2B5EF4-FFF2-40B4-BE49-F238E27FC236}">
                <a16:creationId xmlns:a16="http://schemas.microsoft.com/office/drawing/2014/main" id="{4B6A8A40-5E4E-2B59-B714-A8807A112FF5}"/>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9" name="Picture 8">
            <a:extLst>
              <a:ext uri="{FF2B5EF4-FFF2-40B4-BE49-F238E27FC236}">
                <a16:creationId xmlns:a16="http://schemas.microsoft.com/office/drawing/2014/main" id="{5738DB2B-FD8C-DA47-BE90-AD0952569477}"/>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56010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2737829"/>
            <a:ext cx="8584163" cy="1754326"/>
          </a:xfrm>
          <a:prstGeom prst="rect">
            <a:avLst/>
          </a:prstGeom>
          <a:noFill/>
        </p:spPr>
        <p:txBody>
          <a:bodyPr wrap="square" rtlCol="0">
            <a:spAutoFit/>
          </a:bodyPr>
          <a:lstStyle/>
          <a:p>
            <a:r>
              <a:rPr lang="en-US" sz="1600" dirty="0"/>
              <a:t>After you read through this month’s Ingredient of the Month, take this quiz to test your knowledge. In order to earn continuing education hours (CEHs) from the American Culinary Federation (ACF), the test must be completed through the ACF’s Online Learning Center. Seventy-five percent accuracy is required to earn one hour of continuing education credits toward professional certification.   </a:t>
            </a:r>
          </a:p>
          <a:p>
            <a:endParaRPr lang="en-US" sz="4400" b="1"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7" name="TextBox 6">
            <a:extLst>
              <a:ext uri="{FF2B5EF4-FFF2-40B4-BE49-F238E27FC236}">
                <a16:creationId xmlns:a16="http://schemas.microsoft.com/office/drawing/2014/main" id="{6133A464-E9EF-E41D-5210-293B0362C8BA}"/>
              </a:ext>
            </a:extLst>
          </p:cNvPr>
          <p:cNvSpPr txBox="1"/>
          <p:nvPr/>
        </p:nvSpPr>
        <p:spPr>
          <a:xfrm>
            <a:off x="5150069" y="6218080"/>
            <a:ext cx="1194584" cy="369332"/>
          </a:xfrm>
          <a:prstGeom prst="rect">
            <a:avLst/>
          </a:prstGeom>
          <a:noFill/>
        </p:spPr>
        <p:txBody>
          <a:bodyPr wrap="square" rtlCol="0">
            <a:spAutoFit/>
          </a:bodyPr>
          <a:lstStyle/>
          <a:p>
            <a:r>
              <a:rPr lang="en-US" b="1" dirty="0">
                <a:solidFill>
                  <a:schemeClr val="bg1"/>
                </a:solidFill>
              </a:rPr>
              <a:t>JUNE 2025</a:t>
            </a:r>
          </a:p>
        </p:txBody>
      </p:sp>
      <p:sp>
        <p:nvSpPr>
          <p:cNvPr id="9" name="TextBox 8">
            <a:extLst>
              <a:ext uri="{FF2B5EF4-FFF2-40B4-BE49-F238E27FC236}">
                <a16:creationId xmlns:a16="http://schemas.microsoft.com/office/drawing/2014/main" id="{41C3BD3F-762F-148A-4308-B099AC7E003F}"/>
              </a:ext>
            </a:extLst>
          </p:cNvPr>
          <p:cNvSpPr txBox="1"/>
          <p:nvPr/>
        </p:nvSpPr>
        <p:spPr>
          <a:xfrm>
            <a:off x="9994116" y="6218080"/>
            <a:ext cx="1921078" cy="369332"/>
          </a:xfrm>
          <a:prstGeom prst="rect">
            <a:avLst/>
          </a:prstGeom>
          <a:noFill/>
        </p:spPr>
        <p:txBody>
          <a:bodyPr wrap="square" rtlCol="0">
            <a:spAutoFit/>
          </a:bodyPr>
          <a:lstStyle/>
          <a:p>
            <a:r>
              <a:rPr lang="en-US" b="1" dirty="0">
                <a:solidFill>
                  <a:schemeClr val="bg1"/>
                </a:solidFill>
              </a:rPr>
              <a:t>HEIRLOOM BEANS</a:t>
            </a:r>
          </a:p>
        </p:txBody>
      </p:sp>
      <p:pic>
        <p:nvPicPr>
          <p:cNvPr id="5" name="Picture 4">
            <a:extLst>
              <a:ext uri="{FF2B5EF4-FFF2-40B4-BE49-F238E27FC236}">
                <a16:creationId xmlns:a16="http://schemas.microsoft.com/office/drawing/2014/main" id="{E5826702-1B25-7E93-C3CD-5B6A07154BC3}"/>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173162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4924AEF53694448F07A4FA9C545C2F" ma:contentTypeVersion="18" ma:contentTypeDescription="Create a new document." ma:contentTypeScope="" ma:versionID="190d8b388c0911b5395a057fb9112946">
  <xsd:schema xmlns:xsd="http://www.w3.org/2001/XMLSchema" xmlns:xs="http://www.w3.org/2001/XMLSchema" xmlns:p="http://schemas.microsoft.com/office/2006/metadata/properties" xmlns:ns2="18cc56a7-28b8-4c6d-92fd-2628b4929506" xmlns:ns3="e8165b12-e369-41f0-bb30-7c2a5d616508" targetNamespace="http://schemas.microsoft.com/office/2006/metadata/properties" ma:root="true" ma:fieldsID="e5fc0bfecffac4814fa6324528e2a7c1" ns2:_="" ns3:_="">
    <xsd:import namespace="18cc56a7-28b8-4c6d-92fd-2628b4929506"/>
    <xsd:import namespace="e8165b12-e369-41f0-bb30-7c2a5d6165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c56a7-28b8-4c6d-92fd-2628b4929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c39a6-6653-446c-b0bb-c4766020f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65b12-e369-41f0-bb30-7c2a5d61650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fc6758-ccb3-4e50-a56d-7b0ef3b1f38e}" ma:internalName="TaxCatchAll" ma:showField="CatchAllData" ma:web="e8165b12-e369-41f0-bb30-7c2a5d61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cc56a7-28b8-4c6d-92fd-2628b4929506">
      <Terms xmlns="http://schemas.microsoft.com/office/infopath/2007/PartnerControls"/>
    </lcf76f155ced4ddcb4097134ff3c332f>
    <TaxCatchAll xmlns="e8165b12-e369-41f0-bb30-7c2a5d61650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44A53D-0E49-43A5-8B6A-6601481A81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c56a7-28b8-4c6d-92fd-2628b4929506"/>
    <ds:schemaRef ds:uri="e8165b12-e369-41f0-bb30-7c2a5d61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EED28-AE83-4805-8396-3771E29FFD74}">
  <ds:schemaRefs>
    <ds:schemaRef ds:uri="http://schemas.microsoft.com/office/2006/metadata/properties"/>
    <ds:schemaRef ds:uri="http://schemas.microsoft.com/office/infopath/2007/PartnerControls"/>
    <ds:schemaRef ds:uri="18cc56a7-28b8-4c6d-92fd-2628b4929506"/>
    <ds:schemaRef ds:uri="e8165b12-e369-41f0-bb30-7c2a5d616508"/>
  </ds:schemaRefs>
</ds:datastoreItem>
</file>

<file path=customXml/itemProps3.xml><?xml version="1.0" encoding="utf-8"?>
<ds:datastoreItem xmlns:ds="http://schemas.openxmlformats.org/officeDocument/2006/customXml" ds:itemID="{E1794226-77C4-4FE7-AC74-7B29CF186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786</TotalTime>
  <Words>2672</Words>
  <Application>Microsoft Office PowerPoint</Application>
  <PresentationFormat>Widescreen</PresentationFormat>
  <Paragraphs>331</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Penry</dc:creator>
  <cp:lastModifiedBy>Robert Penry</cp:lastModifiedBy>
  <cp:revision>4</cp:revision>
  <dcterms:created xsi:type="dcterms:W3CDTF">2022-12-20T14:16:03Z</dcterms:created>
  <dcterms:modified xsi:type="dcterms:W3CDTF">2025-04-17T19:17:20Z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0x010100894924AEF53694448F07A4FA9C545C2F</vt:lpwstr>
  </property>
</Properties>
</file>